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79" r:id="rId2"/>
    <p:sldId id="286" r:id="rId3"/>
    <p:sldId id="289" r:id="rId4"/>
    <p:sldId id="290" r:id="rId5"/>
    <p:sldId id="291" r:id="rId6"/>
    <p:sldId id="292" r:id="rId7"/>
    <p:sldId id="293" r:id="rId8"/>
    <p:sldId id="294" r:id="rId9"/>
    <p:sldId id="295" r:id="rId10"/>
    <p:sldId id="296" r:id="rId11"/>
    <p:sldId id="297" r:id="rId12"/>
    <p:sldId id="298" r:id="rId13"/>
    <p:sldId id="299" r:id="rId14"/>
    <p:sldId id="300" r:id="rId15"/>
    <p:sldId id="301" r:id="rId16"/>
    <p:sldId id="302" r:id="rId17"/>
    <p:sldId id="303" r:id="rId18"/>
    <p:sldId id="304" r:id="rId19"/>
    <p:sldId id="305" r:id="rId20"/>
    <p:sldId id="306" r:id="rId21"/>
    <p:sldId id="307" r:id="rId22"/>
    <p:sldId id="308" r:id="rId23"/>
    <p:sldId id="309" r:id="rId24"/>
    <p:sldId id="310" r:id="rId25"/>
    <p:sldId id="311" r:id="rId26"/>
    <p:sldId id="312" r:id="rId27"/>
    <p:sldId id="313" r:id="rId28"/>
    <p:sldId id="314" r:id="rId29"/>
    <p:sldId id="315" r:id="rId30"/>
    <p:sldId id="316" r:id="rId31"/>
    <p:sldId id="317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09A3"/>
    <a:srgbClr val="0062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 autoAdjust="0"/>
    <p:restoredTop sz="86507" autoAdjust="0"/>
  </p:normalViewPr>
  <p:slideViewPr>
    <p:cSldViewPr snapToObjects="1">
      <p:cViewPr>
        <p:scale>
          <a:sx n="86" d="100"/>
          <a:sy n="86" d="100"/>
        </p:scale>
        <p:origin x="-1494" y="-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0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D3D66A-E216-8A4D-AA5C-5B2369CFECD1}" type="datetimeFigureOut">
              <a:rPr lang="en-US" smtClean="0"/>
              <a:pPr/>
              <a:t>6/10/2014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3033F9-76D9-B141-8BEC-C49EF56FD8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8136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46A947-B07E-5340-B850-475C0E24A659}" type="datetimeFigureOut">
              <a:rPr lang="en-US" smtClean="0"/>
              <a:pPr/>
              <a:t>6/10/2014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8CC8DA-F8F5-784D-8A4D-207B9343918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164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250031" y="4804172"/>
            <a:ext cx="8643938" cy="884039"/>
          </a:xfrm>
          <a:prstGeom prst="rect">
            <a:avLst/>
          </a:prstGeom>
        </p:spPr>
        <p:txBody>
          <a:bodyPr lIns="0" tIns="0" rIns="0" bIns="0" anchor="b"/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5100" cap="all">
                <a:solidFill>
                  <a:srgbClr val="535353"/>
                </a:solidFill>
              </a:rPr>
              <a:t>Title Text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xfrm>
            <a:off x="250031" y="5679281"/>
            <a:ext cx="8643938" cy="84832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spcBef>
                <a:spcPts val="0"/>
              </a:spcBef>
              <a:buSzTx/>
              <a:buNone/>
              <a:defRPr>
                <a:solidFill>
                  <a:srgbClr val="525252"/>
                </a:solidFill>
              </a:defRPr>
            </a:lvl1pPr>
            <a:lvl2pPr marL="0" indent="0" algn="ctr">
              <a:spcBef>
                <a:spcPts val="0"/>
              </a:spcBef>
              <a:buSzTx/>
              <a:buNone/>
              <a:defRPr>
                <a:solidFill>
                  <a:srgbClr val="525252"/>
                </a:solidFill>
              </a:defRPr>
            </a:lvl2pPr>
            <a:lvl3pPr marL="0" indent="0" algn="ctr">
              <a:spcBef>
                <a:spcPts val="0"/>
              </a:spcBef>
              <a:buSzTx/>
              <a:buNone/>
              <a:defRPr>
                <a:solidFill>
                  <a:srgbClr val="525252"/>
                </a:solidFill>
              </a:defRPr>
            </a:lvl3pPr>
            <a:lvl4pPr marL="0" indent="0" algn="ctr">
              <a:spcBef>
                <a:spcPts val="0"/>
              </a:spcBef>
              <a:buSzTx/>
              <a:buNone/>
              <a:defRPr>
                <a:solidFill>
                  <a:srgbClr val="525252"/>
                </a:solidFill>
              </a:defRPr>
            </a:lvl4pPr>
            <a:lvl5pPr marL="0" indent="0" algn="ctr">
              <a:spcBef>
                <a:spcPts val="0"/>
              </a:spcBef>
              <a:buSzTx/>
              <a:buNone/>
              <a:defRPr>
                <a:solidFill>
                  <a:srgbClr val="525252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525252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525252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525252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525252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525252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200213140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36164" y="260350"/>
            <a:ext cx="69744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2" name="Picture 8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569364" y="6285875"/>
            <a:ext cx="2133600" cy="419725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161794" name="Picture 2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01" y="274638"/>
            <a:ext cx="1149854" cy="111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676" y="6179945"/>
            <a:ext cx="2285524" cy="601855"/>
          </a:xfrm>
          <a:prstGeom prst="rect">
            <a:avLst/>
          </a:prstGeom>
        </p:spPr>
      </p:pic>
      <p:pic>
        <p:nvPicPr>
          <p:cNvPr id="1027" name="Picture 3" descr="C:\Users\jwalke\Downloads\Logo SS14.jp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5867400"/>
            <a:ext cx="3429000" cy="957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jpeg"/><Relationship Id="rId7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33.png"/><Relationship Id="rId10" Type="http://schemas.openxmlformats.org/officeDocument/2006/relationships/image" Target="../media/image37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t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990600" y="1752600"/>
            <a:ext cx="739140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500" b="1" dirty="0" err="1" smtClean="0">
                <a:latin typeface="Arial"/>
                <a:cs typeface="Arial"/>
              </a:rPr>
              <a:t>Predictive</a:t>
            </a:r>
            <a:r>
              <a:rPr lang="es-ES" sz="3500" b="1" dirty="0" smtClean="0">
                <a:latin typeface="Arial"/>
                <a:cs typeface="Arial"/>
              </a:rPr>
              <a:t> </a:t>
            </a:r>
            <a:r>
              <a:rPr lang="es-ES" sz="3500" b="1" dirty="0" err="1" smtClean="0">
                <a:latin typeface="Arial"/>
                <a:cs typeface="Arial"/>
              </a:rPr>
              <a:t>Modeling</a:t>
            </a:r>
            <a:r>
              <a:rPr lang="es-ES" sz="3500" b="1" dirty="0" smtClean="0">
                <a:latin typeface="Arial"/>
                <a:cs typeface="Arial"/>
              </a:rPr>
              <a:t> of </a:t>
            </a:r>
            <a:r>
              <a:rPr lang="es-ES" sz="3500" b="1" dirty="0" err="1" smtClean="0">
                <a:latin typeface="Arial"/>
                <a:cs typeface="Arial"/>
              </a:rPr>
              <a:t>mucosal</a:t>
            </a:r>
            <a:r>
              <a:rPr lang="es-ES" sz="3500" b="1" dirty="0" smtClean="0">
                <a:latin typeface="Arial"/>
                <a:cs typeface="Arial"/>
              </a:rPr>
              <a:t> </a:t>
            </a:r>
            <a:r>
              <a:rPr lang="es-ES" sz="3500" b="1" dirty="0" err="1" smtClean="0">
                <a:latin typeface="Arial"/>
                <a:cs typeface="Arial"/>
              </a:rPr>
              <a:t>immune</a:t>
            </a:r>
            <a:r>
              <a:rPr lang="es-ES" sz="3500" b="1" dirty="0" smtClean="0">
                <a:latin typeface="Arial"/>
                <a:cs typeface="Arial"/>
              </a:rPr>
              <a:t> responses </a:t>
            </a:r>
            <a:r>
              <a:rPr lang="es-ES" sz="3500" b="1" dirty="0" err="1" smtClean="0">
                <a:latin typeface="Arial"/>
                <a:cs typeface="Arial"/>
              </a:rPr>
              <a:t>during</a:t>
            </a:r>
            <a:r>
              <a:rPr lang="es-ES" sz="3500" b="1" dirty="0" smtClean="0">
                <a:latin typeface="Arial"/>
                <a:cs typeface="Arial"/>
              </a:rPr>
              <a:t> </a:t>
            </a:r>
            <a:r>
              <a:rPr lang="es-ES" sz="3500" b="1" i="1" dirty="0" err="1" smtClean="0">
                <a:latin typeface="Arial"/>
                <a:cs typeface="Arial"/>
              </a:rPr>
              <a:t>Helicobacter</a:t>
            </a:r>
            <a:r>
              <a:rPr lang="es-ES" sz="3500" b="1" i="1" dirty="0" smtClean="0">
                <a:latin typeface="Arial"/>
                <a:cs typeface="Arial"/>
              </a:rPr>
              <a:t> pylori </a:t>
            </a:r>
            <a:r>
              <a:rPr lang="es-ES" sz="3500" b="1" dirty="0" err="1" smtClean="0">
                <a:latin typeface="Arial"/>
                <a:cs typeface="Arial"/>
              </a:rPr>
              <a:t>infection</a:t>
            </a:r>
            <a:endParaRPr lang="es-ES" sz="3500" b="1" dirty="0">
              <a:latin typeface="Arial"/>
              <a:cs typeface="Arial"/>
            </a:endParaRPr>
          </a:p>
        </p:txBody>
      </p:sp>
      <p:sp>
        <p:nvSpPr>
          <p:cNvPr id="26" name="CuadroTexto 25"/>
          <p:cNvSpPr txBox="1"/>
          <p:nvPr/>
        </p:nvSpPr>
        <p:spPr>
          <a:xfrm>
            <a:off x="914400" y="3560058"/>
            <a:ext cx="73914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500" b="1" dirty="0" smtClean="0">
                <a:latin typeface="Arial"/>
                <a:cs typeface="Arial"/>
              </a:rPr>
              <a:t>MMI </a:t>
            </a:r>
            <a:r>
              <a:rPr lang="es-ES" sz="2500" b="1" dirty="0" err="1" smtClean="0">
                <a:latin typeface="Arial"/>
                <a:cs typeface="Arial"/>
              </a:rPr>
              <a:t>Summer</a:t>
            </a:r>
            <a:r>
              <a:rPr lang="es-ES" sz="2500" b="1" dirty="0">
                <a:latin typeface="Arial"/>
                <a:cs typeface="Arial"/>
              </a:rPr>
              <a:t> </a:t>
            </a:r>
            <a:r>
              <a:rPr lang="es-ES" sz="2500" b="1" dirty="0" err="1" smtClean="0">
                <a:latin typeface="Arial"/>
                <a:cs typeface="Arial"/>
              </a:rPr>
              <a:t>School</a:t>
            </a:r>
            <a:r>
              <a:rPr lang="es-ES" sz="2500" b="1" dirty="0" smtClean="0">
                <a:latin typeface="Arial"/>
                <a:cs typeface="Arial"/>
              </a:rPr>
              <a:t>, June 2014</a:t>
            </a:r>
            <a:endParaRPr lang="es-ES" sz="2500" b="1" dirty="0">
              <a:latin typeface="Arial"/>
              <a:cs typeface="Arial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0" y="3886200"/>
            <a:ext cx="2937896" cy="1792748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00" y="3124200"/>
            <a:ext cx="3455532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447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/>
        </p:nvSpPr>
        <p:spPr>
          <a:xfrm>
            <a:off x="792649" y="241529"/>
            <a:ext cx="8331399" cy="749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7" tIns="35717" rIns="35717" bIns="35717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3989DE"/>
                </a:solidFill>
              </a:rPr>
              <a:t>The </a:t>
            </a:r>
            <a:r>
              <a:rPr sz="4400" i="1">
                <a:solidFill>
                  <a:srgbClr val="3989DE"/>
                </a:solidFill>
              </a:rPr>
              <a:t>H. pylori</a:t>
            </a:r>
            <a:r>
              <a:rPr sz="4400">
                <a:solidFill>
                  <a:srgbClr val="3989DE"/>
                </a:solidFill>
              </a:rPr>
              <a:t> computational model</a:t>
            </a:r>
          </a:p>
        </p:txBody>
      </p:sp>
      <p:pic>
        <p:nvPicPr>
          <p:cNvPr id="149" name="Figure 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2602" y="1892576"/>
            <a:ext cx="7514944" cy="281336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27933269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/>
          <p:nvPr/>
        </p:nvSpPr>
        <p:spPr>
          <a:xfrm>
            <a:off x="792649" y="241529"/>
            <a:ext cx="8331399" cy="749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7" tIns="35717" rIns="35717" bIns="35717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3989DE"/>
                </a:solidFill>
              </a:rPr>
              <a:t>The </a:t>
            </a:r>
            <a:r>
              <a:rPr sz="4400" i="1">
                <a:solidFill>
                  <a:srgbClr val="3989DE"/>
                </a:solidFill>
              </a:rPr>
              <a:t>H. pylori</a:t>
            </a:r>
            <a:r>
              <a:rPr sz="4400">
                <a:solidFill>
                  <a:srgbClr val="3989DE"/>
                </a:solidFill>
              </a:rPr>
              <a:t> computational model</a:t>
            </a:r>
          </a:p>
        </p:txBody>
      </p:sp>
      <p:pic>
        <p:nvPicPr>
          <p:cNvPr id="153" name="Figure 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1825" y="1803797"/>
            <a:ext cx="8362539" cy="294679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00456968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/>
          <p:nvPr/>
        </p:nvSpPr>
        <p:spPr>
          <a:xfrm>
            <a:off x="792649" y="241529"/>
            <a:ext cx="8331399" cy="749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7" tIns="35717" rIns="35717" bIns="35717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3989DE"/>
                </a:solidFill>
              </a:rPr>
              <a:t>The </a:t>
            </a:r>
            <a:r>
              <a:rPr sz="4400" i="1">
                <a:solidFill>
                  <a:srgbClr val="3989DE"/>
                </a:solidFill>
              </a:rPr>
              <a:t>H. pylori</a:t>
            </a:r>
            <a:r>
              <a:rPr sz="4400">
                <a:solidFill>
                  <a:srgbClr val="3989DE"/>
                </a:solidFill>
              </a:rPr>
              <a:t> computational model</a:t>
            </a:r>
          </a:p>
        </p:txBody>
      </p:sp>
      <p:pic>
        <p:nvPicPr>
          <p:cNvPr id="157" name="Figure 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77065" y="1607344"/>
            <a:ext cx="3818365" cy="393799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08949065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/>
          <p:nvPr/>
        </p:nvSpPr>
        <p:spPr>
          <a:xfrm>
            <a:off x="792649" y="241529"/>
            <a:ext cx="8331399" cy="749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7" tIns="35717" rIns="35717" bIns="35717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3989DE"/>
                </a:solidFill>
              </a:rPr>
              <a:t>The </a:t>
            </a:r>
            <a:r>
              <a:rPr sz="4400" i="1">
                <a:solidFill>
                  <a:srgbClr val="3989DE"/>
                </a:solidFill>
              </a:rPr>
              <a:t>H. pylori</a:t>
            </a:r>
            <a:r>
              <a:rPr sz="4400">
                <a:solidFill>
                  <a:srgbClr val="3989DE"/>
                </a:solidFill>
              </a:rPr>
              <a:t> computational model</a:t>
            </a:r>
          </a:p>
        </p:txBody>
      </p:sp>
      <p:sp>
        <p:nvSpPr>
          <p:cNvPr id="161" name="Shape 161"/>
          <p:cNvSpPr/>
          <p:nvPr/>
        </p:nvSpPr>
        <p:spPr>
          <a:xfrm>
            <a:off x="1015878" y="1856578"/>
            <a:ext cx="7549201" cy="533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535353"/>
                </a:solidFill>
              </a:rPr>
              <a:t>Ordinary Differential Equations-Based Modeling</a:t>
            </a:r>
          </a:p>
        </p:txBody>
      </p:sp>
      <p:sp>
        <p:nvSpPr>
          <p:cNvPr id="163" name="Shape 163"/>
          <p:cNvSpPr/>
          <p:nvPr/>
        </p:nvSpPr>
        <p:spPr>
          <a:xfrm>
            <a:off x="1658829" y="2844736"/>
            <a:ext cx="7295555" cy="7184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7" tIns="35717" rIns="35717" bIns="35717" anchor="ctr">
            <a:spAutoFit/>
          </a:bodyPr>
          <a:lstStyle>
            <a:lvl1pPr algn="l">
              <a:defRPr sz="3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100">
                <a:solidFill>
                  <a:srgbClr val="535353"/>
                </a:solidFill>
              </a:rPr>
              <a:t>Variables of equations represent average concentrations of various components of the model</a:t>
            </a:r>
          </a:p>
        </p:txBody>
      </p:sp>
      <p:sp>
        <p:nvSpPr>
          <p:cNvPr id="165" name="Shape 165"/>
          <p:cNvSpPr/>
          <p:nvPr/>
        </p:nvSpPr>
        <p:spPr>
          <a:xfrm>
            <a:off x="1651992" y="3604608"/>
            <a:ext cx="7295555" cy="3952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7" tIns="35717" rIns="35717" bIns="35717" anchor="ctr">
            <a:spAutoFit/>
          </a:bodyPr>
          <a:lstStyle>
            <a:lvl1pPr algn="l">
              <a:defRPr sz="3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100">
                <a:solidFill>
                  <a:srgbClr val="535353"/>
                </a:solidFill>
              </a:rPr>
              <a:t>Spatial differences can only be tracked using compartments</a:t>
            </a:r>
          </a:p>
        </p:txBody>
      </p:sp>
      <p:sp>
        <p:nvSpPr>
          <p:cNvPr id="167" name="Shape 167"/>
          <p:cNvSpPr/>
          <p:nvPr/>
        </p:nvSpPr>
        <p:spPr>
          <a:xfrm>
            <a:off x="1651992" y="4024303"/>
            <a:ext cx="7295555" cy="3952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7" tIns="35717" rIns="35717" bIns="35717" anchor="ctr">
            <a:spAutoFit/>
          </a:bodyPr>
          <a:lstStyle>
            <a:lvl1pPr algn="l">
              <a:defRPr sz="3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100">
                <a:solidFill>
                  <a:srgbClr val="535353"/>
                </a:solidFill>
              </a:rPr>
              <a:t>Parameter Estimation is an automated, developed process</a:t>
            </a:r>
          </a:p>
        </p:txBody>
      </p:sp>
      <p:pic>
        <p:nvPicPr>
          <p:cNvPr id="169" name="Screen Shot 2013-09-03 at 4.09.48 P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2237" y="3105183"/>
            <a:ext cx="526574" cy="932036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Shape 171"/>
          <p:cNvSpPr/>
          <p:nvPr/>
        </p:nvSpPr>
        <p:spPr>
          <a:xfrm>
            <a:off x="1651992" y="2434819"/>
            <a:ext cx="7295555" cy="3952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7" tIns="35717" rIns="35717" bIns="35717" anchor="ctr">
            <a:spAutoFit/>
          </a:bodyPr>
          <a:lstStyle/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2100">
                <a:solidFill>
                  <a:srgbClr val="535353"/>
                </a:solidFill>
              </a:rPr>
              <a:t>Ideal to model </a:t>
            </a:r>
            <a:r>
              <a:rPr sz="2100">
                <a:solidFill>
                  <a:srgbClr val="429DFF"/>
                </a:solidFill>
              </a:rPr>
              <a:t>DETERMINISTIC</a:t>
            </a:r>
            <a:r>
              <a:rPr sz="2100">
                <a:solidFill>
                  <a:srgbClr val="535353"/>
                </a:solidFill>
              </a:rPr>
              <a:t> processes</a:t>
            </a:r>
          </a:p>
        </p:txBody>
      </p:sp>
    </p:spTree>
    <p:extLst>
      <p:ext uri="{BB962C8B-B14F-4D97-AF65-F5344CB8AC3E}">
        <p14:creationId xmlns:p14="http://schemas.microsoft.com/office/powerpoint/2010/main" val="2352728121"/>
      </p:ext>
    </p:extLst>
  </p:cSld>
  <p:clrMapOvr>
    <a:masterClrMapping/>
  </p:clrMapOvr>
  <p:transition spd="med">
    <p:dissolv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75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75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75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75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" grpId="0" animBg="1" advAuto="0"/>
      <p:bldP spid="163" grpId="0" animBg="1" advAuto="0"/>
      <p:bldP spid="165" grpId="0" animBg="1" advAuto="0"/>
      <p:bldP spid="167" grpId="0" animBg="1" advAuto="0"/>
      <p:bldP spid="169" grpId="0" animBg="1" advAuto="0"/>
      <p:bldP spid="171" grpId="0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/>
          <p:nvPr/>
        </p:nvSpPr>
        <p:spPr>
          <a:xfrm>
            <a:off x="792649" y="241529"/>
            <a:ext cx="8331399" cy="749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7" tIns="35717" rIns="35717" bIns="35717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3989DE"/>
                </a:solidFill>
              </a:rPr>
              <a:t>The </a:t>
            </a:r>
            <a:r>
              <a:rPr sz="4400" i="1">
                <a:solidFill>
                  <a:srgbClr val="3989DE"/>
                </a:solidFill>
              </a:rPr>
              <a:t>H. pylori</a:t>
            </a:r>
            <a:r>
              <a:rPr sz="4400">
                <a:solidFill>
                  <a:srgbClr val="3989DE"/>
                </a:solidFill>
              </a:rPr>
              <a:t> computational model</a:t>
            </a:r>
          </a:p>
        </p:txBody>
      </p:sp>
      <p:sp>
        <p:nvSpPr>
          <p:cNvPr id="162" name="Shape 162"/>
          <p:cNvSpPr/>
          <p:nvPr/>
        </p:nvSpPr>
        <p:spPr>
          <a:xfrm>
            <a:off x="1019733" y="1752600"/>
            <a:ext cx="3625726" cy="533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535353"/>
                </a:solidFill>
              </a:rPr>
              <a:t>Agent-Based Modeling</a:t>
            </a:r>
          </a:p>
        </p:txBody>
      </p:sp>
      <p:sp>
        <p:nvSpPr>
          <p:cNvPr id="164" name="Shape 164"/>
          <p:cNvSpPr/>
          <p:nvPr/>
        </p:nvSpPr>
        <p:spPr>
          <a:xfrm>
            <a:off x="1660922" y="2830903"/>
            <a:ext cx="7295555" cy="3952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7" tIns="35717" rIns="35717" bIns="35717" anchor="ctr">
            <a:spAutoFit/>
          </a:bodyPr>
          <a:lstStyle>
            <a:lvl1pPr algn="l">
              <a:defRPr sz="3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100">
                <a:solidFill>
                  <a:srgbClr val="535353"/>
                </a:solidFill>
              </a:rPr>
              <a:t>Accounts for individual behavior of the components of the system</a:t>
            </a:r>
          </a:p>
        </p:txBody>
      </p:sp>
      <p:sp>
        <p:nvSpPr>
          <p:cNvPr id="166" name="Shape 166"/>
          <p:cNvSpPr/>
          <p:nvPr/>
        </p:nvSpPr>
        <p:spPr>
          <a:xfrm>
            <a:off x="1651992" y="3196172"/>
            <a:ext cx="7295555" cy="7184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7" tIns="35717" rIns="35717" bIns="35717" anchor="ctr">
            <a:spAutoFit/>
          </a:bodyPr>
          <a:lstStyle>
            <a:lvl1pPr algn="l">
              <a:defRPr sz="3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100">
                <a:solidFill>
                  <a:srgbClr val="535353"/>
                </a:solidFill>
              </a:rPr>
              <a:t>Takes into account spatio-temporal dynamics using neighborhood algorithms</a:t>
            </a:r>
          </a:p>
        </p:txBody>
      </p:sp>
      <p:sp>
        <p:nvSpPr>
          <p:cNvPr id="168" name="Shape 168"/>
          <p:cNvSpPr/>
          <p:nvPr/>
        </p:nvSpPr>
        <p:spPr>
          <a:xfrm>
            <a:off x="1651992" y="3883758"/>
            <a:ext cx="7295555" cy="7184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7" tIns="35717" rIns="35717" bIns="35717" anchor="ctr">
            <a:spAutoFit/>
          </a:bodyPr>
          <a:lstStyle>
            <a:lvl1pPr algn="l">
              <a:defRPr sz="3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100">
                <a:solidFill>
                  <a:srgbClr val="535353"/>
                </a:solidFill>
              </a:rPr>
              <a:t>Parameter Estimation has to be run in trial-error fashion and there are no automated, mature strategies at the moment</a:t>
            </a:r>
          </a:p>
        </p:txBody>
      </p:sp>
      <p:pic>
        <p:nvPicPr>
          <p:cNvPr id="170" name="droppedImage.png"/>
          <p:cNvPicPr/>
          <p:nvPr/>
        </p:nvPicPr>
        <p:blipFill>
          <a:blip r:embed="rId2">
            <a:extLst/>
          </a:blip>
          <a:srcRect l="1306" t="6306" r="27611" b="2102"/>
          <a:stretch>
            <a:fillRect/>
          </a:stretch>
        </p:blipFill>
        <p:spPr>
          <a:xfrm rot="5420123">
            <a:off x="89297" y="2731341"/>
            <a:ext cx="1419821" cy="1136602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Shape 172"/>
          <p:cNvSpPr/>
          <p:nvPr/>
        </p:nvSpPr>
        <p:spPr>
          <a:xfrm>
            <a:off x="1660922" y="2384419"/>
            <a:ext cx="7295555" cy="3952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7" tIns="35717" rIns="35717" bIns="35717" anchor="ctr">
            <a:spAutoFit/>
          </a:bodyPr>
          <a:lstStyle/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2100">
                <a:solidFill>
                  <a:srgbClr val="535353"/>
                </a:solidFill>
              </a:rPr>
              <a:t>Ideal to model </a:t>
            </a:r>
            <a:r>
              <a:rPr sz="2100">
                <a:solidFill>
                  <a:srgbClr val="429DFF"/>
                </a:solidFill>
              </a:rPr>
              <a:t>STOCHASTIC</a:t>
            </a:r>
            <a:r>
              <a:rPr sz="2100">
                <a:solidFill>
                  <a:srgbClr val="535353"/>
                </a:solidFill>
              </a:rPr>
              <a:t> processes</a:t>
            </a:r>
          </a:p>
        </p:txBody>
      </p:sp>
    </p:spTree>
    <p:extLst>
      <p:ext uri="{BB962C8B-B14F-4D97-AF65-F5344CB8AC3E}">
        <p14:creationId xmlns:p14="http://schemas.microsoft.com/office/powerpoint/2010/main" val="2352728121"/>
      </p:ext>
    </p:extLst>
  </p:cSld>
  <p:clrMapOvr>
    <a:masterClrMapping/>
  </p:clrMapOvr>
  <p:transition spd="med">
    <p:dissolv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75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75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75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25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75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" grpId="0" animBg="1" advAuto="0"/>
      <p:bldP spid="164" grpId="0" animBg="1" advAuto="0"/>
      <p:bldP spid="166" grpId="0" animBg="1" advAuto="0"/>
      <p:bldP spid="168" grpId="0" animBg="1" advAuto="0"/>
      <p:bldP spid="170" grpId="0" animBg="1" advAuto="0"/>
      <p:bldP spid="172" grpId="0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/>
          <p:nvPr/>
        </p:nvSpPr>
        <p:spPr>
          <a:xfrm>
            <a:off x="792649" y="241529"/>
            <a:ext cx="8331399" cy="749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7" tIns="35717" rIns="35717" bIns="35717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3989DE"/>
                </a:solidFill>
              </a:rPr>
              <a:t>The </a:t>
            </a:r>
            <a:r>
              <a:rPr sz="4400" i="1">
                <a:solidFill>
                  <a:srgbClr val="3989DE"/>
                </a:solidFill>
              </a:rPr>
              <a:t>H. pylori</a:t>
            </a:r>
            <a:r>
              <a:rPr sz="4400">
                <a:solidFill>
                  <a:srgbClr val="3989DE"/>
                </a:solidFill>
              </a:rPr>
              <a:t> computational model</a:t>
            </a:r>
          </a:p>
        </p:txBody>
      </p:sp>
      <p:sp>
        <p:nvSpPr>
          <p:cNvPr id="176" name="Shape 176"/>
          <p:cNvSpPr/>
          <p:nvPr/>
        </p:nvSpPr>
        <p:spPr>
          <a:xfrm>
            <a:off x="1408784" y="1715493"/>
            <a:ext cx="7549201" cy="533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535353"/>
                </a:solidFill>
              </a:rPr>
              <a:t>Ordinary Differential Equations-Based Modeling</a:t>
            </a:r>
          </a:p>
        </p:txBody>
      </p:sp>
      <p:sp>
        <p:nvSpPr>
          <p:cNvPr id="177" name="Shape 177"/>
          <p:cNvSpPr/>
          <p:nvPr/>
        </p:nvSpPr>
        <p:spPr>
          <a:xfrm>
            <a:off x="3261084" y="3974704"/>
            <a:ext cx="3625726" cy="533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535353"/>
                </a:solidFill>
              </a:rPr>
              <a:t>Agent-Based Modeling</a:t>
            </a:r>
          </a:p>
        </p:txBody>
      </p:sp>
      <p:sp>
        <p:nvSpPr>
          <p:cNvPr id="178" name="Shape 178"/>
          <p:cNvSpPr/>
          <p:nvPr/>
        </p:nvSpPr>
        <p:spPr>
          <a:xfrm>
            <a:off x="4963975" y="2341346"/>
            <a:ext cx="931" cy="1507350"/>
          </a:xfrm>
          <a:prstGeom prst="line">
            <a:avLst/>
          </a:prstGeom>
          <a:ln w="76200">
            <a:solidFill>
              <a:srgbClr val="535353"/>
            </a:solidFill>
            <a:miter lim="400000"/>
            <a:headEnd type="stealth"/>
            <a:tailEnd type="stealth"/>
          </a:ln>
          <a:effectLst>
            <a:reflection stA="50000" endPos="40000" dir="5400000" sy="-100000" algn="bl" rotWithShape="0"/>
          </a:effectLst>
        </p:spPr>
        <p:txBody>
          <a:bodyPr lIns="0" tIns="0" rIns="0" bIns="0" anchor="ctr"/>
          <a:lstStyle/>
          <a:p>
            <a:pPr defTabSz="321457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79" name="Shape 179"/>
          <p:cNvSpPr/>
          <p:nvPr/>
        </p:nvSpPr>
        <p:spPr>
          <a:xfrm>
            <a:off x="1796694" y="4904731"/>
            <a:ext cx="5872623" cy="9954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429DFF"/>
                </a:solidFill>
              </a:rPr>
              <a:t>COMPLEMENTARY</a:t>
            </a:r>
            <a:r>
              <a:rPr sz="3000">
                <a:solidFill>
                  <a:srgbClr val="535353"/>
                </a:solidFill>
              </a:rPr>
              <a:t> types of modeling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535353"/>
                </a:solidFill>
              </a:rPr>
              <a:t>that can be used </a:t>
            </a:r>
            <a:r>
              <a:rPr sz="3000">
                <a:solidFill>
                  <a:srgbClr val="429DFF"/>
                </a:solidFill>
              </a:rPr>
              <a:t>SEQUENTIALLY</a:t>
            </a:r>
          </a:p>
        </p:txBody>
      </p:sp>
      <p:pic>
        <p:nvPicPr>
          <p:cNvPr id="180" name="copasi logo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02166" y="2311964"/>
            <a:ext cx="2295288" cy="723305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Shape 181"/>
          <p:cNvSpPr/>
          <p:nvPr/>
        </p:nvSpPr>
        <p:spPr>
          <a:xfrm>
            <a:off x="1512775" y="3072805"/>
            <a:ext cx="1067935" cy="533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>
                <a:latin typeface="Charcoal CY"/>
                <a:ea typeface="Charcoal CY"/>
                <a:cs typeface="Charcoal CY"/>
                <a:sym typeface="Charcoal CY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535353"/>
                </a:solidFill>
              </a:rPr>
              <a:t>ENISI</a:t>
            </a:r>
          </a:p>
        </p:txBody>
      </p:sp>
      <p:sp>
        <p:nvSpPr>
          <p:cNvPr id="182" name="Shape 182"/>
          <p:cNvSpPr/>
          <p:nvPr/>
        </p:nvSpPr>
        <p:spPr>
          <a:xfrm>
            <a:off x="140782" y="3433465"/>
            <a:ext cx="3920134" cy="348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7" tIns="35717" rIns="35717" bIns="35717" anchor="ctr">
            <a:spAutoFit/>
          </a:bodyPr>
          <a:lstStyle>
            <a:lvl1pPr>
              <a:defRPr sz="2500">
                <a:solidFill>
                  <a:srgbClr val="4B68C3"/>
                </a:solidFill>
                <a:latin typeface="Charcoal CY"/>
                <a:ea typeface="Charcoal CY"/>
                <a:cs typeface="Charcoal CY"/>
                <a:sym typeface="Charcoal CY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800"/>
              <a:t>ENteric Immunity SImulator</a:t>
            </a:r>
          </a:p>
        </p:txBody>
      </p:sp>
    </p:spTree>
    <p:extLst>
      <p:ext uri="{BB962C8B-B14F-4D97-AF65-F5344CB8AC3E}">
        <p14:creationId xmlns:p14="http://schemas.microsoft.com/office/powerpoint/2010/main" val="3034574487"/>
      </p:ext>
    </p:extLst>
  </p:cSld>
  <p:clrMapOvr>
    <a:masterClrMapping/>
  </p:clrMapOvr>
  <p:transition spd="med">
    <p:dissolv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9" grpId="0" animBg="1" advAuto="0"/>
      <p:bldP spid="180" grpId="0" animBg="1" advAuto="0"/>
      <p:bldP spid="181" grpId="0" animBg="1" advAuto="0"/>
      <p:bldP spid="182" grpId="0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4_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99164" y="5469282"/>
            <a:ext cx="1491258" cy="11111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Fluxes WT.jpg"/>
          <p:cNvPicPr/>
          <p:nvPr/>
        </p:nvPicPr>
        <p:blipFill>
          <a:blip r:embed="rId3">
            <a:alphaModFix amt="90000"/>
            <a:extLst/>
          </a:blip>
          <a:srcRect l="8231" t="14285"/>
          <a:stretch>
            <a:fillRect/>
          </a:stretch>
        </p:blipFill>
        <p:spPr>
          <a:xfrm>
            <a:off x="5188148" y="4902399"/>
            <a:ext cx="2553891" cy="1660923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Shape 187"/>
          <p:cNvSpPr/>
          <p:nvPr/>
        </p:nvSpPr>
        <p:spPr>
          <a:xfrm>
            <a:off x="792649" y="241529"/>
            <a:ext cx="8331399" cy="749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7" tIns="35717" rIns="35717" bIns="35717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3989DE"/>
                </a:solidFill>
              </a:rPr>
              <a:t>The </a:t>
            </a:r>
            <a:r>
              <a:rPr sz="4400" i="1">
                <a:solidFill>
                  <a:srgbClr val="3989DE"/>
                </a:solidFill>
              </a:rPr>
              <a:t>H. pylori</a:t>
            </a:r>
            <a:r>
              <a:rPr sz="4400">
                <a:solidFill>
                  <a:srgbClr val="3989DE"/>
                </a:solidFill>
              </a:rPr>
              <a:t> computational model</a:t>
            </a:r>
          </a:p>
        </p:txBody>
      </p:sp>
      <p:pic>
        <p:nvPicPr>
          <p:cNvPr id="188" name="Imagen 187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750372" y="2401793"/>
            <a:ext cx="1126620" cy="342900"/>
          </a:xfrm>
          <a:prstGeom prst="rect">
            <a:avLst/>
          </a:prstGeom>
        </p:spPr>
      </p:pic>
      <p:pic>
        <p:nvPicPr>
          <p:cNvPr id="190" name="Figure 1.jp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28638" y="1609106"/>
            <a:ext cx="2648495" cy="21698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copasi logo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124331" y="1884164"/>
            <a:ext cx="3457099" cy="10894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Imagen 191"/>
          <p:cNvPicPr/>
          <p:nvPr/>
        </p:nvPicPr>
        <p:blipFill>
          <a:blip r:embed="rId7">
            <a:alphaModFix amt="70000"/>
            <a:extLst/>
          </a:blip>
          <a:stretch>
            <a:fillRect/>
          </a:stretch>
        </p:blipFill>
        <p:spPr>
          <a:xfrm>
            <a:off x="1160859" y="5100935"/>
            <a:ext cx="3321844" cy="187523"/>
          </a:xfrm>
          <a:prstGeom prst="rect">
            <a:avLst/>
          </a:prstGeom>
        </p:spPr>
      </p:pic>
      <p:pic>
        <p:nvPicPr>
          <p:cNvPr id="193" name="rm_mice_black1_0015_lres copy.png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65907" y="3962400"/>
            <a:ext cx="1443000" cy="1119332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Shape 194"/>
          <p:cNvSpPr/>
          <p:nvPr/>
        </p:nvSpPr>
        <p:spPr>
          <a:xfrm flipH="1" flipV="1">
            <a:off x="1160860" y="5100935"/>
            <a:ext cx="3907" cy="434571"/>
          </a:xfrm>
          <a:prstGeom prst="line">
            <a:avLst/>
          </a:prstGeom>
          <a:ln w="25400">
            <a:solidFill>
              <a:srgbClr val="535353"/>
            </a:solidFill>
            <a:miter lim="400000"/>
            <a:headEnd type="stealth"/>
          </a:ln>
        </p:spPr>
        <p:txBody>
          <a:bodyPr lIns="0" tIns="0" rIns="0" bIns="0"/>
          <a:lstStyle/>
          <a:p>
            <a:pPr defTabSz="321457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95" name="Shape 195"/>
          <p:cNvSpPr/>
          <p:nvPr/>
        </p:nvSpPr>
        <p:spPr>
          <a:xfrm flipH="1" flipV="1">
            <a:off x="4473774" y="5105400"/>
            <a:ext cx="3907" cy="434571"/>
          </a:xfrm>
          <a:prstGeom prst="line">
            <a:avLst/>
          </a:prstGeom>
          <a:ln w="25400">
            <a:solidFill>
              <a:srgbClr val="535353"/>
            </a:solidFill>
            <a:miter lim="400000"/>
            <a:headEnd type="stealth"/>
          </a:ln>
        </p:spPr>
        <p:txBody>
          <a:bodyPr lIns="0" tIns="0" rIns="0" bIns="0"/>
          <a:lstStyle/>
          <a:p>
            <a:pPr defTabSz="321457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96" name="Shape 196"/>
          <p:cNvSpPr/>
          <p:nvPr/>
        </p:nvSpPr>
        <p:spPr>
          <a:xfrm flipH="1" flipV="1">
            <a:off x="2821782" y="5100935"/>
            <a:ext cx="3907" cy="434571"/>
          </a:xfrm>
          <a:prstGeom prst="line">
            <a:avLst/>
          </a:prstGeom>
          <a:ln w="25400">
            <a:solidFill>
              <a:srgbClr val="535353"/>
            </a:solidFill>
            <a:miter lim="400000"/>
            <a:headEnd type="stealth"/>
          </a:ln>
        </p:spPr>
        <p:txBody>
          <a:bodyPr lIns="0" tIns="0" rIns="0" bIns="0"/>
          <a:lstStyle/>
          <a:p>
            <a:pPr defTabSz="321457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97" name="Shape 197"/>
          <p:cNvSpPr/>
          <p:nvPr/>
        </p:nvSpPr>
        <p:spPr>
          <a:xfrm flipH="1" flipV="1">
            <a:off x="1866305" y="5100935"/>
            <a:ext cx="3907" cy="434571"/>
          </a:xfrm>
          <a:prstGeom prst="line">
            <a:avLst/>
          </a:prstGeom>
          <a:ln w="25400">
            <a:solidFill>
              <a:srgbClr val="535353"/>
            </a:solidFill>
            <a:miter lim="400000"/>
            <a:headEnd type="stealth"/>
          </a:ln>
        </p:spPr>
        <p:txBody>
          <a:bodyPr lIns="0" tIns="0" rIns="0" bIns="0"/>
          <a:lstStyle/>
          <a:p>
            <a:pPr defTabSz="321457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98" name="Shape 198"/>
          <p:cNvSpPr/>
          <p:nvPr/>
        </p:nvSpPr>
        <p:spPr>
          <a:xfrm>
            <a:off x="1038216" y="5486400"/>
            <a:ext cx="267122" cy="533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535353"/>
                </a:solidFill>
              </a:rPr>
              <a:t>0</a:t>
            </a:r>
          </a:p>
        </p:txBody>
      </p:sp>
      <p:sp>
        <p:nvSpPr>
          <p:cNvPr id="199" name="Shape 199"/>
          <p:cNvSpPr/>
          <p:nvPr/>
        </p:nvSpPr>
        <p:spPr>
          <a:xfrm>
            <a:off x="1647527" y="5522119"/>
            <a:ext cx="462112" cy="533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535353"/>
                </a:solidFill>
              </a:rPr>
              <a:t>14</a:t>
            </a:r>
          </a:p>
        </p:txBody>
      </p:sp>
      <p:sp>
        <p:nvSpPr>
          <p:cNvPr id="200" name="Shape 200"/>
          <p:cNvSpPr/>
          <p:nvPr/>
        </p:nvSpPr>
        <p:spPr>
          <a:xfrm>
            <a:off x="2589609" y="5486400"/>
            <a:ext cx="462112" cy="533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 dirty="0">
                <a:solidFill>
                  <a:srgbClr val="535353"/>
                </a:solidFill>
              </a:rPr>
              <a:t>30</a:t>
            </a:r>
          </a:p>
        </p:txBody>
      </p:sp>
      <p:sp>
        <p:nvSpPr>
          <p:cNvPr id="201" name="Shape 201"/>
          <p:cNvSpPr/>
          <p:nvPr/>
        </p:nvSpPr>
        <p:spPr>
          <a:xfrm>
            <a:off x="4242718" y="5565243"/>
            <a:ext cx="462112" cy="533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 dirty="0">
                <a:solidFill>
                  <a:srgbClr val="535353"/>
                </a:solidFill>
              </a:rPr>
              <a:t>60</a:t>
            </a:r>
          </a:p>
        </p:txBody>
      </p:sp>
      <p:sp>
        <p:nvSpPr>
          <p:cNvPr id="202" name="Shape 202"/>
          <p:cNvSpPr/>
          <p:nvPr/>
        </p:nvSpPr>
        <p:spPr>
          <a:xfrm>
            <a:off x="1925172" y="4125555"/>
            <a:ext cx="2147225" cy="7184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100" b="1" i="1">
                <a:solidFill>
                  <a:srgbClr val="535353"/>
                </a:solidFill>
              </a:rPr>
              <a:t>Time course study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100" i="1">
                <a:solidFill>
                  <a:srgbClr val="535353"/>
                </a:solidFill>
              </a:rPr>
              <a:t>H. pylori</a:t>
            </a:r>
            <a:r>
              <a:rPr sz="2100">
                <a:solidFill>
                  <a:srgbClr val="535353"/>
                </a:solidFill>
              </a:rPr>
              <a:t> 26695</a:t>
            </a:r>
          </a:p>
        </p:txBody>
      </p:sp>
      <p:sp>
        <p:nvSpPr>
          <p:cNvPr id="203" name="Shape 203"/>
          <p:cNvSpPr/>
          <p:nvPr/>
        </p:nvSpPr>
        <p:spPr>
          <a:xfrm>
            <a:off x="2060011" y="6535619"/>
            <a:ext cx="1465204" cy="287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2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535353"/>
                </a:solidFill>
              </a:rPr>
              <a:t>Days post infection</a:t>
            </a:r>
          </a:p>
        </p:txBody>
      </p:sp>
      <p:pic>
        <p:nvPicPr>
          <p:cNvPr id="204" name="Screen Shot 2013-09-03 at 2.49.22 PM.png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2738933" y="3430586"/>
            <a:ext cx="2100958" cy="2589610"/>
          </a:xfrm>
          <a:prstGeom prst="rect">
            <a:avLst/>
          </a:prstGeom>
          <a:ln w="12700">
            <a:miter lim="400000"/>
          </a:ln>
        </p:spPr>
      </p:pic>
      <p:sp>
        <p:nvSpPr>
          <p:cNvPr id="205" name="Shape 205"/>
          <p:cNvSpPr/>
          <p:nvPr/>
        </p:nvSpPr>
        <p:spPr>
          <a:xfrm>
            <a:off x="5977929" y="4565403"/>
            <a:ext cx="2060168" cy="9954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 b="1">
                <a:solidFill>
                  <a:srgbClr val="535353"/>
                </a:solidFill>
              </a:rPr>
              <a:t>CALIBRATED 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 b="1">
                <a:solidFill>
                  <a:srgbClr val="535353"/>
                </a:solidFill>
              </a:rPr>
              <a:t>MODEL</a:t>
            </a:r>
          </a:p>
        </p:txBody>
      </p:sp>
      <p:pic>
        <p:nvPicPr>
          <p:cNvPr id="206" name="Imagen 205"/>
          <p:cNvPicPr/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032326" y="3008675"/>
            <a:ext cx="342866" cy="1513266"/>
          </a:xfrm>
          <a:prstGeom prst="rect">
            <a:avLst/>
          </a:prstGeom>
        </p:spPr>
      </p:pic>
      <p:sp>
        <p:nvSpPr>
          <p:cNvPr id="208" name="Shape 208"/>
          <p:cNvSpPr/>
          <p:nvPr/>
        </p:nvSpPr>
        <p:spPr>
          <a:xfrm flipH="1">
            <a:off x="4839891" y="3704828"/>
            <a:ext cx="1930586" cy="590352"/>
          </a:xfrm>
          <a:prstGeom prst="line">
            <a:avLst/>
          </a:prstGeom>
          <a:ln w="127000">
            <a:solidFill>
              <a:srgbClr val="929292"/>
            </a:solidFill>
            <a:miter lim="400000"/>
            <a:headEnd type="oval"/>
          </a:ln>
        </p:spPr>
        <p:txBody>
          <a:bodyPr lIns="0" tIns="0" rIns="0" bIns="0" anchor="ctr"/>
          <a:lstStyle/>
          <a:p>
            <a:pPr defTabSz="321457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09" name="Shape 209"/>
          <p:cNvSpPr/>
          <p:nvPr/>
        </p:nvSpPr>
        <p:spPr>
          <a:xfrm>
            <a:off x="1498081" y="992188"/>
            <a:ext cx="7549201" cy="533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535353"/>
                </a:solidFill>
              </a:rPr>
              <a:t>Ordinary Differential Equations-Based Modeling</a:t>
            </a:r>
          </a:p>
        </p:txBody>
      </p:sp>
    </p:spTree>
    <p:extLst>
      <p:ext uri="{BB962C8B-B14F-4D97-AF65-F5344CB8AC3E}">
        <p14:creationId xmlns:p14="http://schemas.microsoft.com/office/powerpoint/2010/main" val="1479178652"/>
      </p:ext>
    </p:extLst>
  </p:cSld>
  <p:clrMapOvr>
    <a:masterClrMapping/>
  </p:clrMapOvr>
  <p:transition>
    <p:dissolv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2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4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0"/>
                            </p:stCondLst>
                            <p:childTnLst>
                              <p:par>
                                <p:cTn id="6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500"/>
                            </p:stCondLst>
                            <p:childTnLst>
                              <p:par>
                                <p:cTn id="6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2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75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75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50"/>
                            </p:stCondLst>
                            <p:childTnLst>
                              <p:par>
                                <p:cTn id="76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7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750"/>
                            </p:stCondLst>
                            <p:childTnLst>
                              <p:par>
                                <p:cTn id="8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1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25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8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5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550"/>
                            </p:stCondLst>
                            <p:childTnLst>
                              <p:par>
                                <p:cTn id="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9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4050"/>
                            </p:stCondLst>
                            <p:childTnLst>
                              <p:par>
                                <p:cTn id="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3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" grpId="0" animBg="1" advAuto="0"/>
      <p:bldP spid="185" grpId="0" animBg="1" advAuto="0"/>
      <p:bldP spid="188" grpId="0" animBg="1" advAuto="0"/>
      <p:bldP spid="190" grpId="0" animBg="1" advAuto="0"/>
      <p:bldP spid="191" grpId="0" animBg="1" advAuto="0"/>
      <p:bldP spid="192" grpId="0" animBg="1" advAuto="0"/>
      <p:bldP spid="193" grpId="0" animBg="1" advAuto="0"/>
      <p:bldP spid="194" grpId="0" animBg="1" advAuto="0"/>
      <p:bldP spid="195" grpId="0" animBg="1" advAuto="0"/>
      <p:bldP spid="196" grpId="0" animBg="1" advAuto="0"/>
      <p:bldP spid="197" grpId="0" animBg="1" advAuto="0"/>
      <p:bldP spid="198" grpId="0" animBg="1" advAuto="0"/>
      <p:bldP spid="199" grpId="0" animBg="1" advAuto="0"/>
      <p:bldP spid="200" grpId="0" animBg="1" advAuto="0"/>
      <p:bldP spid="201" grpId="0" animBg="1" advAuto="0"/>
      <p:bldP spid="202" grpId="0" animBg="1" advAuto="0"/>
      <p:bldP spid="203" grpId="0" animBg="1" advAuto="0"/>
      <p:bldP spid="204" grpId="0" animBg="1" advAuto="0"/>
      <p:bldP spid="205" grpId="0" animBg="1" advAuto="0"/>
      <p:bldP spid="206" grpId="0" animBg="1" advAuto="0"/>
      <p:bldP spid="208" grpId="0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/>
          <p:nvPr/>
        </p:nvSpPr>
        <p:spPr>
          <a:xfrm>
            <a:off x="792649" y="241529"/>
            <a:ext cx="8331399" cy="749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7" tIns="35717" rIns="35717" bIns="35717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3989DE"/>
                </a:solidFill>
              </a:rPr>
              <a:t>The </a:t>
            </a:r>
            <a:r>
              <a:rPr sz="4400" i="1">
                <a:solidFill>
                  <a:srgbClr val="3989DE"/>
                </a:solidFill>
              </a:rPr>
              <a:t>H. pylori</a:t>
            </a:r>
            <a:r>
              <a:rPr sz="4400">
                <a:solidFill>
                  <a:srgbClr val="3989DE"/>
                </a:solidFill>
              </a:rPr>
              <a:t> computational model</a:t>
            </a:r>
          </a:p>
        </p:txBody>
      </p:sp>
      <p:pic>
        <p:nvPicPr>
          <p:cNvPr id="213" name="T cells infected new model wild typ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27417" y="2789684"/>
            <a:ext cx="5286376" cy="2994053"/>
          </a:xfrm>
          <a:prstGeom prst="rect">
            <a:avLst/>
          </a:prstGeom>
          <a:ln w="12700">
            <a:miter lim="400000"/>
          </a:ln>
        </p:spPr>
      </p:pic>
      <p:sp>
        <p:nvSpPr>
          <p:cNvPr id="214" name="Shape 214"/>
          <p:cNvSpPr/>
          <p:nvPr/>
        </p:nvSpPr>
        <p:spPr>
          <a:xfrm>
            <a:off x="480110" y="1524000"/>
            <a:ext cx="8367118" cy="9954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7" tIns="35717" rIns="35717" bIns="35717" anchor="ctr">
            <a:spAutoFit/>
          </a:bodyPr>
          <a:lstStyle/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3000" dirty="0">
                <a:solidFill>
                  <a:srgbClr val="535353"/>
                </a:solidFill>
              </a:rPr>
              <a:t>CD4+ T cells proliferate as a result </a:t>
            </a:r>
          </a:p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3000" dirty="0">
                <a:solidFill>
                  <a:srgbClr val="535353"/>
                </a:solidFill>
              </a:rPr>
              <a:t>of infection with </a:t>
            </a:r>
            <a:r>
              <a:rPr sz="3000" i="1" dirty="0">
                <a:solidFill>
                  <a:srgbClr val="535353"/>
                </a:solidFill>
              </a:rPr>
              <a:t>H. pylori</a:t>
            </a:r>
          </a:p>
        </p:txBody>
      </p:sp>
    </p:spTree>
    <p:extLst>
      <p:ext uri="{BB962C8B-B14F-4D97-AF65-F5344CB8AC3E}">
        <p14:creationId xmlns:p14="http://schemas.microsoft.com/office/powerpoint/2010/main" val="3961155895"/>
      </p:ext>
    </p:extLst>
  </p:cSld>
  <p:clrMapOvr>
    <a:masterClrMapping/>
  </p:clrMapOvr>
  <p:transition spd="med">
    <p:dissolv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3" grpId="0" animBg="1" advAuto="0"/>
      <p:bldP spid="214" grpId="0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/>
          <p:nvPr/>
        </p:nvSpPr>
        <p:spPr>
          <a:xfrm>
            <a:off x="792649" y="241529"/>
            <a:ext cx="8331399" cy="749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7" tIns="35717" rIns="35717" bIns="35717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3989DE"/>
                </a:solidFill>
              </a:rPr>
              <a:t>The </a:t>
            </a:r>
            <a:r>
              <a:rPr sz="4400" i="1">
                <a:solidFill>
                  <a:srgbClr val="3989DE"/>
                </a:solidFill>
              </a:rPr>
              <a:t>H. pylori</a:t>
            </a:r>
            <a:r>
              <a:rPr sz="4400">
                <a:solidFill>
                  <a:srgbClr val="3989DE"/>
                </a:solidFill>
              </a:rPr>
              <a:t> computational model</a:t>
            </a:r>
          </a:p>
        </p:txBody>
      </p:sp>
      <p:pic>
        <p:nvPicPr>
          <p:cNvPr id="218" name="T cells infected new model wild typ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50534" y="2705695"/>
            <a:ext cx="3170040" cy="179542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" name="Figure 2_HIGH.tiff"/>
          <p:cNvPicPr/>
          <p:nvPr/>
        </p:nvPicPr>
        <p:blipFill>
          <a:blip r:embed="rId3">
            <a:extLst/>
          </a:blip>
          <a:srcRect l="58425" t="3645" r="12557" b="62922"/>
          <a:stretch>
            <a:fillRect/>
          </a:stretch>
        </p:blipFill>
        <p:spPr>
          <a:xfrm>
            <a:off x="4960441" y="1482328"/>
            <a:ext cx="2723555" cy="2330648"/>
          </a:xfrm>
          <a:prstGeom prst="rect">
            <a:avLst/>
          </a:prstGeom>
          <a:ln w="12700">
            <a:miter lim="400000"/>
          </a:ln>
        </p:spPr>
      </p:pic>
      <p:sp>
        <p:nvSpPr>
          <p:cNvPr id="223" name="Shape 223"/>
          <p:cNvSpPr/>
          <p:nvPr/>
        </p:nvSpPr>
        <p:spPr>
          <a:xfrm>
            <a:off x="5183683" y="4237136"/>
            <a:ext cx="1151930" cy="9286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7200" y="7200"/>
                  <a:pt x="14400" y="14400"/>
                  <a:pt x="21600" y="21600"/>
                </a:cubicBezTo>
              </a:path>
            </a:pathLst>
          </a:custGeom>
          <a:ln w="25400">
            <a:solidFill>
              <a:srgbClr val="535353"/>
            </a:solidFill>
            <a:miter lim="400000"/>
          </a:ln>
        </p:spPr>
        <p:txBody>
          <a:bodyPr lIns="64291" tIns="32146" rIns="64291" bIns="32146"/>
          <a:lstStyle/>
          <a:p>
            <a:pPr lvl="0"/>
            <a:endParaRPr/>
          </a:p>
        </p:txBody>
      </p:sp>
      <p:pic>
        <p:nvPicPr>
          <p:cNvPr id="221" name="Figure 2_HIGH.tiff"/>
          <p:cNvPicPr/>
          <p:nvPr/>
        </p:nvPicPr>
        <p:blipFill>
          <a:blip r:embed="rId3">
            <a:extLst/>
          </a:blip>
          <a:srcRect l="2127" t="65364" r="69535" b="651"/>
          <a:stretch>
            <a:fillRect/>
          </a:stretch>
        </p:blipFill>
        <p:spPr>
          <a:xfrm>
            <a:off x="5027414" y="4000500"/>
            <a:ext cx="2616398" cy="2330648"/>
          </a:xfrm>
          <a:prstGeom prst="rect">
            <a:avLst/>
          </a:prstGeom>
          <a:ln w="12700">
            <a:miter lim="400000"/>
          </a:ln>
        </p:spPr>
      </p:pic>
      <p:sp>
        <p:nvSpPr>
          <p:cNvPr id="222" name="Shape 222"/>
          <p:cNvSpPr/>
          <p:nvPr/>
        </p:nvSpPr>
        <p:spPr>
          <a:xfrm>
            <a:off x="5018485" y="4080867"/>
            <a:ext cx="330398" cy="312539"/>
          </a:xfrm>
          <a:prstGeom prst="rect">
            <a:avLst/>
          </a:prstGeom>
          <a:solidFill>
            <a:srgbClr val="FD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600">
                <a:solidFill>
                  <a:srgbClr val="FFFFFF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6561716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/>
          <p:nvPr/>
        </p:nvSpPr>
        <p:spPr>
          <a:xfrm>
            <a:off x="792649" y="241529"/>
            <a:ext cx="8331399" cy="749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7" tIns="35717" rIns="35717" bIns="35717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3989DE"/>
                </a:solidFill>
              </a:rPr>
              <a:t>The </a:t>
            </a:r>
            <a:r>
              <a:rPr sz="4400" i="1">
                <a:solidFill>
                  <a:srgbClr val="3989DE"/>
                </a:solidFill>
              </a:rPr>
              <a:t>H. pylori</a:t>
            </a:r>
            <a:r>
              <a:rPr sz="4400">
                <a:solidFill>
                  <a:srgbClr val="3989DE"/>
                </a:solidFill>
              </a:rPr>
              <a:t> computational model</a:t>
            </a:r>
          </a:p>
        </p:txBody>
      </p:sp>
      <p:sp>
        <p:nvSpPr>
          <p:cNvPr id="264" name="Shape 264"/>
          <p:cNvSpPr/>
          <p:nvPr/>
        </p:nvSpPr>
        <p:spPr>
          <a:xfrm>
            <a:off x="3977369" y="914400"/>
            <a:ext cx="1067935" cy="533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>
                <a:latin typeface="Charcoal CY"/>
                <a:ea typeface="Charcoal CY"/>
                <a:cs typeface="Charcoal CY"/>
                <a:sym typeface="Charcoal CY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535353"/>
                </a:solidFill>
              </a:rPr>
              <a:t>ENISI</a:t>
            </a:r>
          </a:p>
        </p:txBody>
      </p:sp>
      <p:sp>
        <p:nvSpPr>
          <p:cNvPr id="265" name="Shape 265"/>
          <p:cNvSpPr/>
          <p:nvPr/>
        </p:nvSpPr>
        <p:spPr>
          <a:xfrm>
            <a:off x="2605376" y="1275060"/>
            <a:ext cx="3920134" cy="348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7" tIns="35717" rIns="35717" bIns="35717" anchor="ctr">
            <a:spAutoFit/>
          </a:bodyPr>
          <a:lstStyle>
            <a:lvl1pPr>
              <a:defRPr sz="2500">
                <a:solidFill>
                  <a:srgbClr val="4B68C3"/>
                </a:solidFill>
                <a:latin typeface="Charcoal CY"/>
                <a:ea typeface="Charcoal CY"/>
                <a:cs typeface="Charcoal CY"/>
                <a:sym typeface="Charcoal CY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800"/>
              <a:t>ENteric Immunity SImulator</a:t>
            </a:r>
          </a:p>
        </p:txBody>
      </p:sp>
      <p:sp>
        <p:nvSpPr>
          <p:cNvPr id="266" name="Shape 266"/>
          <p:cNvSpPr/>
          <p:nvPr/>
        </p:nvSpPr>
        <p:spPr>
          <a:xfrm>
            <a:off x="756931" y="1577876"/>
            <a:ext cx="7474149" cy="1457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7" tIns="35717" rIns="35717" bIns="35717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535353"/>
                </a:solidFill>
              </a:rPr>
              <a:t>Stochastic simulator of the mucosal responses in the GI tract triggered in response to the presence of commensal or pathogenic bacteria</a:t>
            </a:r>
          </a:p>
        </p:txBody>
      </p:sp>
      <p:pic>
        <p:nvPicPr>
          <p:cNvPr id="267" name="Figure 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29939" y="3156414"/>
            <a:ext cx="3684034" cy="301822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97339449"/>
      </p:ext>
    </p:extLst>
  </p:cSld>
  <p:clrMapOvr>
    <a:masterClrMapping/>
  </p:clrMapOvr>
  <p:transition spd="med">
    <p:push dir="r"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4" grpId="0" animBg="1" advAuto="0"/>
      <p:bldP spid="265" grpId="0" animBg="1" advAuto="0"/>
      <p:bldP spid="266" grpId="0" animBg="1" advAuto="0"/>
      <p:bldP spid="267" grpId="0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/>
                <a:cs typeface="Arial"/>
              </a:rPr>
              <a:t>Outline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914400" y="1885412"/>
            <a:ext cx="76962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s-ES" sz="2500" dirty="0" err="1" smtClean="0">
                <a:latin typeface="Arial"/>
                <a:cs typeface="Arial"/>
              </a:rPr>
              <a:t>Introduction</a:t>
            </a:r>
            <a:endParaRPr lang="es-ES" sz="2500" dirty="0" smtClean="0">
              <a:latin typeface="Arial"/>
              <a:cs typeface="Arial"/>
            </a:endParaRPr>
          </a:p>
          <a:p>
            <a:pPr marL="342900" indent="-342900">
              <a:buAutoNum type="arabicPeriod"/>
            </a:pPr>
            <a:r>
              <a:rPr lang="es-ES" sz="2500" dirty="0" err="1" smtClean="0">
                <a:latin typeface="Arial"/>
                <a:cs typeface="Arial"/>
              </a:rPr>
              <a:t>Helicobacter</a:t>
            </a:r>
            <a:r>
              <a:rPr lang="es-ES" sz="2500" dirty="0" smtClean="0">
                <a:latin typeface="Arial"/>
                <a:cs typeface="Arial"/>
              </a:rPr>
              <a:t> pylori: </a:t>
            </a:r>
            <a:r>
              <a:rPr lang="es-ES" sz="2500" dirty="0" err="1" smtClean="0">
                <a:latin typeface="Arial"/>
                <a:cs typeface="Arial"/>
              </a:rPr>
              <a:t>the</a:t>
            </a:r>
            <a:r>
              <a:rPr lang="es-ES" sz="2500" dirty="0" smtClean="0">
                <a:latin typeface="Arial"/>
                <a:cs typeface="Arial"/>
              </a:rPr>
              <a:t> </a:t>
            </a:r>
            <a:r>
              <a:rPr lang="es-ES" sz="2500" dirty="0" err="1" smtClean="0">
                <a:latin typeface="Arial"/>
                <a:cs typeface="Arial"/>
              </a:rPr>
              <a:t>computational</a:t>
            </a:r>
            <a:r>
              <a:rPr lang="es-ES" sz="2500" dirty="0" smtClean="0">
                <a:latin typeface="Arial"/>
                <a:cs typeface="Arial"/>
              </a:rPr>
              <a:t> </a:t>
            </a:r>
            <a:r>
              <a:rPr lang="es-ES" sz="2500" dirty="0" err="1" smtClean="0">
                <a:latin typeface="Arial"/>
                <a:cs typeface="Arial"/>
              </a:rPr>
              <a:t>model</a:t>
            </a:r>
            <a:endParaRPr lang="es-ES" sz="2500" dirty="0" smtClean="0">
              <a:latin typeface="Arial"/>
              <a:cs typeface="Arial"/>
            </a:endParaRPr>
          </a:p>
          <a:p>
            <a:pPr marL="857250" lvl="1" indent="-400050">
              <a:buFont typeface="+mj-lt"/>
              <a:buAutoNum type="romanLcPeriod"/>
            </a:pPr>
            <a:r>
              <a:rPr lang="es-ES" sz="2500" dirty="0" smtClean="0">
                <a:latin typeface="Arial"/>
                <a:cs typeface="Arial"/>
              </a:rPr>
              <a:t>ODE-</a:t>
            </a:r>
            <a:r>
              <a:rPr lang="es-ES" sz="2500" dirty="0" err="1" smtClean="0">
                <a:latin typeface="Arial"/>
                <a:cs typeface="Arial"/>
              </a:rPr>
              <a:t>based</a:t>
            </a:r>
            <a:r>
              <a:rPr lang="es-ES" sz="2500" dirty="0" smtClean="0">
                <a:latin typeface="Arial"/>
                <a:cs typeface="Arial"/>
              </a:rPr>
              <a:t> </a:t>
            </a:r>
            <a:r>
              <a:rPr lang="es-ES" sz="2500" dirty="0" err="1" smtClean="0">
                <a:latin typeface="Arial"/>
                <a:cs typeface="Arial"/>
              </a:rPr>
              <a:t>model</a:t>
            </a:r>
            <a:endParaRPr lang="es-ES" sz="2500" dirty="0" smtClean="0">
              <a:latin typeface="Arial"/>
              <a:cs typeface="Arial"/>
            </a:endParaRPr>
          </a:p>
          <a:p>
            <a:pPr marL="857250" lvl="1" indent="-400050">
              <a:buFont typeface="+mj-lt"/>
              <a:buAutoNum type="romanLcPeriod"/>
            </a:pPr>
            <a:r>
              <a:rPr lang="es-ES" sz="2500" dirty="0" smtClean="0">
                <a:latin typeface="Arial"/>
                <a:cs typeface="Arial"/>
              </a:rPr>
              <a:t>ABM-</a:t>
            </a:r>
            <a:r>
              <a:rPr lang="es-ES" sz="2500" dirty="0" err="1" smtClean="0">
                <a:latin typeface="Arial"/>
                <a:cs typeface="Arial"/>
              </a:rPr>
              <a:t>based</a:t>
            </a:r>
            <a:r>
              <a:rPr lang="es-ES" sz="2500" dirty="0" smtClean="0">
                <a:latin typeface="Arial"/>
                <a:cs typeface="Arial"/>
              </a:rPr>
              <a:t> </a:t>
            </a:r>
            <a:r>
              <a:rPr lang="es-ES" sz="2500" dirty="0" err="1" smtClean="0">
                <a:latin typeface="Arial"/>
                <a:cs typeface="Arial"/>
              </a:rPr>
              <a:t>model</a:t>
            </a:r>
            <a:endParaRPr lang="es-ES" sz="2500" dirty="0" smtClean="0">
              <a:latin typeface="Arial"/>
              <a:cs typeface="Arial"/>
            </a:endParaRPr>
          </a:p>
          <a:p>
            <a:pPr marL="857250" lvl="1" indent="-400050">
              <a:buFont typeface="+mj-lt"/>
              <a:buAutoNum type="romanLcPeriod"/>
            </a:pPr>
            <a:r>
              <a:rPr lang="es-ES" sz="2500" dirty="0" err="1" smtClean="0">
                <a:latin typeface="Arial"/>
                <a:cs typeface="Arial"/>
              </a:rPr>
              <a:t>Results</a:t>
            </a:r>
            <a:r>
              <a:rPr lang="es-ES" sz="2500" dirty="0" smtClean="0">
                <a:latin typeface="Arial"/>
                <a:cs typeface="Arial"/>
              </a:rPr>
              <a:t> &amp; </a:t>
            </a:r>
            <a:r>
              <a:rPr lang="es-ES" sz="2500" dirty="0" err="1" smtClean="0">
                <a:latin typeface="Arial"/>
                <a:cs typeface="Arial"/>
              </a:rPr>
              <a:t>Model</a:t>
            </a:r>
            <a:r>
              <a:rPr lang="es-ES" sz="2500" dirty="0" smtClean="0">
                <a:latin typeface="Arial"/>
                <a:cs typeface="Arial"/>
              </a:rPr>
              <a:t> </a:t>
            </a:r>
            <a:r>
              <a:rPr lang="es-ES" sz="2500" dirty="0" err="1" smtClean="0">
                <a:latin typeface="Arial"/>
                <a:cs typeface="Arial"/>
              </a:rPr>
              <a:t>validation</a:t>
            </a:r>
            <a:endParaRPr lang="es-ES" sz="2500" dirty="0" smtClean="0">
              <a:latin typeface="Arial"/>
              <a:cs typeface="Arial"/>
            </a:endParaRPr>
          </a:p>
          <a:p>
            <a:pPr marL="857250" lvl="1" indent="-400050">
              <a:buFont typeface="+mj-lt"/>
              <a:buAutoNum type="romanLcPeriod"/>
            </a:pPr>
            <a:r>
              <a:rPr lang="es-ES" sz="2500" dirty="0" err="1" smtClean="0">
                <a:latin typeface="Arial"/>
                <a:cs typeface="Arial"/>
              </a:rPr>
              <a:t>Sensitivity</a:t>
            </a:r>
            <a:r>
              <a:rPr lang="es-ES" sz="2500" dirty="0" smtClean="0">
                <a:latin typeface="Arial"/>
                <a:cs typeface="Arial"/>
              </a:rPr>
              <a:t> </a:t>
            </a:r>
            <a:r>
              <a:rPr lang="es-ES" sz="2500" dirty="0" err="1" smtClean="0">
                <a:latin typeface="Arial"/>
                <a:cs typeface="Arial"/>
              </a:rPr>
              <a:t>analysis</a:t>
            </a:r>
            <a:endParaRPr lang="es-ES" sz="2500" dirty="0" smtClean="0">
              <a:latin typeface="Arial"/>
              <a:cs typeface="Arial"/>
            </a:endParaRPr>
          </a:p>
          <a:p>
            <a:pPr marL="342900" indent="-342900">
              <a:buAutoNum type="arabicPeriod"/>
            </a:pPr>
            <a:r>
              <a:rPr lang="es-ES_tradnl" sz="2500" dirty="0" err="1" smtClean="0">
                <a:latin typeface="Arial"/>
                <a:cs typeface="Arial"/>
              </a:rPr>
              <a:t>Discussion</a:t>
            </a:r>
            <a:r>
              <a:rPr lang="es-ES_tradnl" sz="2500" dirty="0" smtClean="0">
                <a:latin typeface="Arial"/>
                <a:cs typeface="Arial"/>
              </a:rPr>
              <a:t> and </a:t>
            </a:r>
            <a:r>
              <a:rPr lang="es-ES_tradnl" sz="2500" dirty="0" err="1" smtClean="0">
                <a:latin typeface="Arial"/>
                <a:cs typeface="Arial"/>
              </a:rPr>
              <a:t>conclusions</a:t>
            </a:r>
            <a:endParaRPr lang="es-ES" sz="2500" dirty="0" smtClean="0">
              <a:latin typeface="Arial"/>
              <a:cs typeface="Arial"/>
            </a:endParaRPr>
          </a:p>
          <a:p>
            <a:pPr marL="857250" lvl="1" indent="-400050">
              <a:buFont typeface="+mj-lt"/>
              <a:buAutoNum type="romanLcPeriod"/>
            </a:pPr>
            <a:endParaRPr lang="es-ES" sz="25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6538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/>
          <p:nvPr/>
        </p:nvSpPr>
        <p:spPr>
          <a:xfrm>
            <a:off x="792649" y="241529"/>
            <a:ext cx="8331399" cy="749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7" tIns="35717" rIns="35717" bIns="35717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3989DE"/>
                </a:solidFill>
              </a:rPr>
              <a:t>The </a:t>
            </a:r>
            <a:r>
              <a:rPr sz="4400" i="1">
                <a:solidFill>
                  <a:srgbClr val="3989DE"/>
                </a:solidFill>
              </a:rPr>
              <a:t>H. pylori</a:t>
            </a:r>
            <a:r>
              <a:rPr sz="4400">
                <a:solidFill>
                  <a:srgbClr val="3989DE"/>
                </a:solidFill>
              </a:rPr>
              <a:t> computational model</a:t>
            </a:r>
          </a:p>
        </p:txBody>
      </p:sp>
      <p:sp>
        <p:nvSpPr>
          <p:cNvPr id="271" name="Shape 271"/>
          <p:cNvSpPr/>
          <p:nvPr/>
        </p:nvSpPr>
        <p:spPr>
          <a:xfrm>
            <a:off x="3977369" y="1036836"/>
            <a:ext cx="1067935" cy="533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>
                <a:latin typeface="Charcoal CY"/>
                <a:ea typeface="Charcoal CY"/>
                <a:cs typeface="Charcoal CY"/>
                <a:sym typeface="Charcoal CY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535353"/>
                </a:solidFill>
              </a:rPr>
              <a:t>ENISI</a:t>
            </a:r>
          </a:p>
        </p:txBody>
      </p:sp>
      <p:sp>
        <p:nvSpPr>
          <p:cNvPr id="272" name="Shape 272"/>
          <p:cNvSpPr/>
          <p:nvPr/>
        </p:nvSpPr>
        <p:spPr>
          <a:xfrm>
            <a:off x="2605376" y="1397496"/>
            <a:ext cx="3920134" cy="348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7" tIns="35717" rIns="35717" bIns="35717" anchor="ctr">
            <a:spAutoFit/>
          </a:bodyPr>
          <a:lstStyle>
            <a:lvl1pPr>
              <a:defRPr sz="2500">
                <a:solidFill>
                  <a:srgbClr val="4B68C3"/>
                </a:solidFill>
                <a:latin typeface="Charcoal CY"/>
                <a:ea typeface="Charcoal CY"/>
                <a:cs typeface="Charcoal CY"/>
                <a:sym typeface="Charcoal CY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800"/>
              <a:t>ENteric Immunity SImulator</a:t>
            </a:r>
          </a:p>
        </p:txBody>
      </p:sp>
      <p:pic>
        <p:nvPicPr>
          <p:cNvPr id="273" name="Screen Shot 2013-09-03 at 4.16.21 P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609" y="2382045"/>
            <a:ext cx="8527852" cy="2663229"/>
          </a:xfrm>
          <a:prstGeom prst="rect">
            <a:avLst/>
          </a:prstGeom>
          <a:ln w="12700">
            <a:miter lim="400000"/>
          </a:ln>
        </p:spPr>
      </p:pic>
      <p:sp>
        <p:nvSpPr>
          <p:cNvPr id="274" name="Shape 274"/>
          <p:cNvSpPr/>
          <p:nvPr/>
        </p:nvSpPr>
        <p:spPr>
          <a:xfrm>
            <a:off x="1628992" y="1760142"/>
            <a:ext cx="5944758" cy="533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535353"/>
                </a:solidFill>
              </a:rPr>
              <a:t>How did we move from ODE to ABM?</a:t>
            </a:r>
          </a:p>
        </p:txBody>
      </p:sp>
    </p:spTree>
    <p:extLst>
      <p:ext uri="{BB962C8B-B14F-4D97-AF65-F5344CB8AC3E}">
        <p14:creationId xmlns:p14="http://schemas.microsoft.com/office/powerpoint/2010/main" val="4172882945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/>
          <p:nvPr/>
        </p:nvSpPr>
        <p:spPr>
          <a:xfrm>
            <a:off x="792649" y="241529"/>
            <a:ext cx="8331399" cy="749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7" tIns="35717" rIns="35717" bIns="35717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3989DE"/>
                </a:solidFill>
              </a:rPr>
              <a:t>The </a:t>
            </a:r>
            <a:r>
              <a:rPr sz="4400" i="1">
                <a:solidFill>
                  <a:srgbClr val="3989DE"/>
                </a:solidFill>
              </a:rPr>
              <a:t>H. pylori</a:t>
            </a:r>
            <a:r>
              <a:rPr sz="4400">
                <a:solidFill>
                  <a:srgbClr val="3989DE"/>
                </a:solidFill>
              </a:rPr>
              <a:t> computational model</a:t>
            </a:r>
          </a:p>
        </p:txBody>
      </p:sp>
      <p:sp>
        <p:nvSpPr>
          <p:cNvPr id="278" name="Shape 278"/>
          <p:cNvSpPr/>
          <p:nvPr/>
        </p:nvSpPr>
        <p:spPr>
          <a:xfrm>
            <a:off x="3977369" y="1063625"/>
            <a:ext cx="1067935" cy="533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>
                <a:latin typeface="Charcoal CY"/>
                <a:ea typeface="Charcoal CY"/>
                <a:cs typeface="Charcoal CY"/>
                <a:sym typeface="Charcoal CY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535353"/>
                </a:solidFill>
              </a:rPr>
              <a:t>ENISI</a:t>
            </a:r>
          </a:p>
        </p:txBody>
      </p:sp>
      <p:sp>
        <p:nvSpPr>
          <p:cNvPr id="279" name="Shape 279"/>
          <p:cNvSpPr/>
          <p:nvPr/>
        </p:nvSpPr>
        <p:spPr>
          <a:xfrm>
            <a:off x="2605376" y="1424285"/>
            <a:ext cx="3920134" cy="348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7" tIns="35717" rIns="35717" bIns="35717" anchor="ctr">
            <a:spAutoFit/>
          </a:bodyPr>
          <a:lstStyle>
            <a:lvl1pPr>
              <a:defRPr sz="2500">
                <a:solidFill>
                  <a:srgbClr val="4B68C3"/>
                </a:solidFill>
                <a:latin typeface="Charcoal CY"/>
                <a:ea typeface="Charcoal CY"/>
                <a:cs typeface="Charcoal CY"/>
                <a:sym typeface="Charcoal CY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800"/>
              <a:t>ENteric Immunity SImulator</a:t>
            </a:r>
          </a:p>
        </p:txBody>
      </p:sp>
      <p:pic>
        <p:nvPicPr>
          <p:cNvPr id="280" name="Figure S4.tif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07344" y="2147974"/>
            <a:ext cx="5920383" cy="4509667"/>
          </a:xfrm>
          <a:prstGeom prst="rect">
            <a:avLst/>
          </a:prstGeom>
          <a:ln w="12700">
            <a:miter lim="400000"/>
          </a:ln>
        </p:spPr>
      </p:pic>
      <p:sp>
        <p:nvSpPr>
          <p:cNvPr id="281" name="Shape 281"/>
          <p:cNvSpPr/>
          <p:nvPr/>
        </p:nvSpPr>
        <p:spPr>
          <a:xfrm>
            <a:off x="2163164" y="1765648"/>
            <a:ext cx="4304059" cy="379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2800" b="1" i="1"/>
            </a:lvl1pPr>
          </a:lstStyle>
          <a:p>
            <a:pPr lvl="0">
              <a:defRPr sz="1800" b="0" i="0">
                <a:solidFill>
                  <a:srgbClr val="000000"/>
                </a:solidFill>
              </a:defRPr>
            </a:pPr>
            <a:r>
              <a:rPr sz="2000">
                <a:solidFill>
                  <a:srgbClr val="535353"/>
                </a:solidFill>
              </a:rPr>
              <a:t>How immune subsets change over time?</a:t>
            </a:r>
          </a:p>
        </p:txBody>
      </p:sp>
    </p:spTree>
    <p:extLst>
      <p:ext uri="{BB962C8B-B14F-4D97-AF65-F5344CB8AC3E}">
        <p14:creationId xmlns:p14="http://schemas.microsoft.com/office/powerpoint/2010/main" val="2255496177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/>
          <p:nvPr/>
        </p:nvSpPr>
        <p:spPr>
          <a:xfrm>
            <a:off x="792649" y="241529"/>
            <a:ext cx="8331399" cy="749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7" tIns="35717" rIns="35717" bIns="35717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3989DE"/>
                </a:solidFill>
              </a:rPr>
              <a:t>The </a:t>
            </a:r>
            <a:r>
              <a:rPr sz="4400" i="1">
                <a:solidFill>
                  <a:srgbClr val="3989DE"/>
                </a:solidFill>
              </a:rPr>
              <a:t>H. pylori</a:t>
            </a:r>
            <a:r>
              <a:rPr sz="4400">
                <a:solidFill>
                  <a:srgbClr val="3989DE"/>
                </a:solidFill>
              </a:rPr>
              <a:t> computational model</a:t>
            </a:r>
          </a:p>
        </p:txBody>
      </p:sp>
      <p:sp>
        <p:nvSpPr>
          <p:cNvPr id="285" name="Shape 285"/>
          <p:cNvSpPr/>
          <p:nvPr/>
        </p:nvSpPr>
        <p:spPr>
          <a:xfrm>
            <a:off x="3977369" y="1063625"/>
            <a:ext cx="1067935" cy="533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>
                <a:latin typeface="Charcoal CY"/>
                <a:ea typeface="Charcoal CY"/>
                <a:cs typeface="Charcoal CY"/>
                <a:sym typeface="Charcoal CY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535353"/>
                </a:solidFill>
              </a:rPr>
              <a:t>ENISI</a:t>
            </a:r>
          </a:p>
        </p:txBody>
      </p:sp>
      <p:sp>
        <p:nvSpPr>
          <p:cNvPr id="286" name="Shape 286"/>
          <p:cNvSpPr/>
          <p:nvPr/>
        </p:nvSpPr>
        <p:spPr>
          <a:xfrm>
            <a:off x="2605376" y="1424285"/>
            <a:ext cx="3920134" cy="348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7" tIns="35717" rIns="35717" bIns="35717" anchor="ctr">
            <a:spAutoFit/>
          </a:bodyPr>
          <a:lstStyle>
            <a:lvl1pPr>
              <a:defRPr sz="2500">
                <a:solidFill>
                  <a:srgbClr val="4B68C3"/>
                </a:solidFill>
                <a:latin typeface="Charcoal CY"/>
                <a:ea typeface="Charcoal CY"/>
                <a:cs typeface="Charcoal CY"/>
                <a:sym typeface="Charcoal CY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800"/>
              <a:t>ENteric Immunity SImulator</a:t>
            </a:r>
          </a:p>
        </p:txBody>
      </p:sp>
      <p:pic>
        <p:nvPicPr>
          <p:cNvPr id="287" name="Th1 LP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9827" y="1955602"/>
            <a:ext cx="4302877" cy="2053828"/>
          </a:xfrm>
          <a:prstGeom prst="rect">
            <a:avLst/>
          </a:prstGeom>
          <a:ln w="12700">
            <a:miter lim="400000"/>
          </a:ln>
        </p:spPr>
      </p:pic>
      <p:pic>
        <p:nvPicPr>
          <p:cNvPr id="288" name="Th1 GLN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72000" y="1961346"/>
            <a:ext cx="4304110" cy="2054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289" name="Th17 LP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8594" y="4098727"/>
            <a:ext cx="4304110" cy="2054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290" name="Th17 GLN.jp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572000" y="4096612"/>
            <a:ext cx="4304110" cy="205441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23699308"/>
      </p:ext>
    </p:extLst>
  </p:cSld>
  <p:clrMapOvr>
    <a:masterClrMapping/>
  </p:clrMapOvr>
  <p:transition spd="med">
    <p:dissolv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7" grpId="0" animBg="1" advAuto="0"/>
      <p:bldP spid="288" grpId="0" animBg="1" advAuto="0"/>
      <p:bldP spid="289" grpId="0" animBg="1" advAuto="0"/>
      <p:bldP spid="290" grpId="0" animBg="1" advAuto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/>
          <p:nvPr/>
        </p:nvSpPr>
        <p:spPr>
          <a:xfrm>
            <a:off x="792649" y="241529"/>
            <a:ext cx="8331399" cy="749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7" tIns="35717" rIns="35717" bIns="35717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3989DE"/>
                </a:solidFill>
              </a:rPr>
              <a:t>The </a:t>
            </a:r>
            <a:r>
              <a:rPr sz="4400" i="1">
                <a:solidFill>
                  <a:srgbClr val="3989DE"/>
                </a:solidFill>
              </a:rPr>
              <a:t>H. pylori</a:t>
            </a:r>
            <a:r>
              <a:rPr sz="4400">
                <a:solidFill>
                  <a:srgbClr val="3989DE"/>
                </a:solidFill>
              </a:rPr>
              <a:t> computational model</a:t>
            </a:r>
          </a:p>
        </p:txBody>
      </p:sp>
      <p:sp>
        <p:nvSpPr>
          <p:cNvPr id="294" name="Shape 294"/>
          <p:cNvSpPr/>
          <p:nvPr/>
        </p:nvSpPr>
        <p:spPr>
          <a:xfrm>
            <a:off x="3977369" y="1063625"/>
            <a:ext cx="1067935" cy="533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>
                <a:latin typeface="Charcoal CY"/>
                <a:ea typeface="Charcoal CY"/>
                <a:cs typeface="Charcoal CY"/>
                <a:sym typeface="Charcoal CY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535353"/>
                </a:solidFill>
              </a:rPr>
              <a:t>ENISI</a:t>
            </a:r>
          </a:p>
        </p:txBody>
      </p:sp>
      <p:sp>
        <p:nvSpPr>
          <p:cNvPr id="295" name="Shape 295"/>
          <p:cNvSpPr/>
          <p:nvPr/>
        </p:nvSpPr>
        <p:spPr>
          <a:xfrm>
            <a:off x="2605376" y="1424285"/>
            <a:ext cx="3920134" cy="348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7" tIns="35717" rIns="35717" bIns="35717" anchor="ctr">
            <a:spAutoFit/>
          </a:bodyPr>
          <a:lstStyle>
            <a:lvl1pPr>
              <a:defRPr sz="2500">
                <a:solidFill>
                  <a:srgbClr val="4B68C3"/>
                </a:solidFill>
                <a:latin typeface="Charcoal CY"/>
                <a:ea typeface="Charcoal CY"/>
                <a:cs typeface="Charcoal CY"/>
                <a:sym typeface="Charcoal CY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800"/>
              <a:t>ENteric Immunity SImulator</a:t>
            </a:r>
          </a:p>
        </p:txBody>
      </p:sp>
      <p:pic>
        <p:nvPicPr>
          <p:cNvPr id="296" name="Treg LP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6454" y="2890377"/>
            <a:ext cx="4304110" cy="2054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297" name="Treg GLN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70227" y="2892142"/>
            <a:ext cx="4304110" cy="205441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74635725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/>
          <p:nvPr/>
        </p:nvSpPr>
        <p:spPr>
          <a:xfrm>
            <a:off x="792649" y="241529"/>
            <a:ext cx="8331399" cy="749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7" tIns="35717" rIns="35717" bIns="35717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3989DE"/>
                </a:solidFill>
              </a:rPr>
              <a:t>The </a:t>
            </a:r>
            <a:r>
              <a:rPr sz="4400" i="1">
                <a:solidFill>
                  <a:srgbClr val="3989DE"/>
                </a:solidFill>
              </a:rPr>
              <a:t>H. pylori</a:t>
            </a:r>
            <a:r>
              <a:rPr sz="4400">
                <a:solidFill>
                  <a:srgbClr val="3989DE"/>
                </a:solidFill>
              </a:rPr>
              <a:t> computational model</a:t>
            </a:r>
          </a:p>
        </p:txBody>
      </p:sp>
      <p:sp>
        <p:nvSpPr>
          <p:cNvPr id="301" name="Shape 301"/>
          <p:cNvSpPr/>
          <p:nvPr/>
        </p:nvSpPr>
        <p:spPr>
          <a:xfrm>
            <a:off x="3977369" y="1063625"/>
            <a:ext cx="1067935" cy="533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>
                <a:latin typeface="Charcoal CY"/>
                <a:ea typeface="Charcoal CY"/>
                <a:cs typeface="Charcoal CY"/>
                <a:sym typeface="Charcoal CY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535353"/>
                </a:solidFill>
              </a:rPr>
              <a:t>ENISI</a:t>
            </a:r>
          </a:p>
        </p:txBody>
      </p:sp>
      <p:sp>
        <p:nvSpPr>
          <p:cNvPr id="302" name="Shape 302"/>
          <p:cNvSpPr/>
          <p:nvPr/>
        </p:nvSpPr>
        <p:spPr>
          <a:xfrm>
            <a:off x="2605376" y="1424285"/>
            <a:ext cx="3920134" cy="348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7" tIns="35717" rIns="35717" bIns="35717" anchor="ctr">
            <a:spAutoFit/>
          </a:bodyPr>
          <a:lstStyle>
            <a:lvl1pPr>
              <a:defRPr sz="2500">
                <a:solidFill>
                  <a:srgbClr val="4B68C3"/>
                </a:solidFill>
                <a:latin typeface="Charcoal CY"/>
                <a:ea typeface="Charcoal CY"/>
                <a:cs typeface="Charcoal CY"/>
                <a:sym typeface="Charcoal CY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800"/>
              <a:t>ENteric Immunity SImulator</a:t>
            </a:r>
          </a:p>
        </p:txBody>
      </p:sp>
      <p:pic>
        <p:nvPicPr>
          <p:cNvPr id="303" name="Figure S2.tiff"/>
          <p:cNvPicPr/>
          <p:nvPr/>
        </p:nvPicPr>
        <p:blipFill>
          <a:blip r:embed="rId2">
            <a:extLst/>
          </a:blip>
          <a:srcRect l="271" t="14" b="48983"/>
          <a:stretch>
            <a:fillRect/>
          </a:stretch>
        </p:blipFill>
        <p:spPr>
          <a:xfrm>
            <a:off x="1446609" y="2786063"/>
            <a:ext cx="6554391" cy="2482453"/>
          </a:xfrm>
          <a:prstGeom prst="rect">
            <a:avLst/>
          </a:prstGeom>
          <a:ln w="12700">
            <a:miter lim="400000"/>
          </a:ln>
        </p:spPr>
      </p:pic>
      <p:pic>
        <p:nvPicPr>
          <p:cNvPr id="304" name="Figure S2.tiff"/>
          <p:cNvPicPr/>
          <p:nvPr/>
        </p:nvPicPr>
        <p:blipFill>
          <a:blip r:embed="rId2">
            <a:extLst/>
          </a:blip>
          <a:srcRect t="50671" b="6689"/>
          <a:stretch>
            <a:fillRect/>
          </a:stretch>
        </p:blipFill>
        <p:spPr>
          <a:xfrm>
            <a:off x="559816" y="1865496"/>
            <a:ext cx="8316304" cy="2626137"/>
          </a:xfrm>
          <a:prstGeom prst="rect">
            <a:avLst/>
          </a:prstGeom>
          <a:ln w="12700">
            <a:miter lim="400000"/>
          </a:ln>
        </p:spPr>
      </p:pic>
      <p:pic>
        <p:nvPicPr>
          <p:cNvPr id="305" name="Th1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50975" y="4828368"/>
            <a:ext cx="1187649" cy="122596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6" name="Th1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268391" y="4830961"/>
            <a:ext cx="1187649" cy="122596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7" name="th17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983016" y="4828368"/>
            <a:ext cx="1187649" cy="1225960"/>
          </a:xfrm>
          <a:prstGeom prst="rect">
            <a:avLst/>
          </a:prstGeom>
          <a:ln w="12700">
            <a:miter lim="400000"/>
          </a:ln>
        </p:spPr>
      </p:pic>
      <p:sp>
        <p:nvSpPr>
          <p:cNvPr id="308" name="Shape 308"/>
          <p:cNvSpPr/>
          <p:nvPr/>
        </p:nvSpPr>
        <p:spPr>
          <a:xfrm>
            <a:off x="-2093" y="1836802"/>
            <a:ext cx="9135071" cy="487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7" tIns="35717" rIns="35717" bIns="35717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525252"/>
                </a:solidFill>
              </a:rPr>
              <a:t>Does </a:t>
            </a:r>
            <a:r>
              <a:rPr sz="2700" i="1">
                <a:solidFill>
                  <a:srgbClr val="525252"/>
                </a:solidFill>
              </a:rPr>
              <a:t>H. pylori</a:t>
            </a:r>
            <a:r>
              <a:rPr sz="2700">
                <a:solidFill>
                  <a:srgbClr val="525252"/>
                </a:solidFill>
              </a:rPr>
              <a:t> exerts its pathology in a dose-dependent manner?</a:t>
            </a:r>
          </a:p>
        </p:txBody>
      </p:sp>
    </p:spTree>
    <p:extLst>
      <p:ext uri="{BB962C8B-B14F-4D97-AF65-F5344CB8AC3E}">
        <p14:creationId xmlns:p14="http://schemas.microsoft.com/office/powerpoint/2010/main" val="3779024598"/>
      </p:ext>
    </p:extLst>
  </p:cSld>
  <p:clrMapOvr>
    <a:masterClrMapping/>
  </p:clrMapOvr>
  <p:transition spd="med">
    <p:dissolv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5" dur="750" fill="hold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19" dur="500" fill="hold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3" grpId="0" animBg="1" advAuto="0"/>
      <p:bldP spid="303" grpId="1" animBg="1" advAuto="0"/>
      <p:bldP spid="304" grpId="0" animBg="1" advAuto="0"/>
      <p:bldP spid="305" grpId="0" animBg="1" advAuto="0"/>
      <p:bldP spid="306" grpId="0" animBg="1" advAuto="0"/>
      <p:bldP spid="307" grpId="0" animBg="1" advAuto="0"/>
      <p:bldP spid="308" grpId="0" animBg="1" advAuto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hape 311"/>
          <p:cNvSpPr/>
          <p:nvPr/>
        </p:nvSpPr>
        <p:spPr>
          <a:xfrm>
            <a:off x="792649" y="241529"/>
            <a:ext cx="8331399" cy="749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7" tIns="35717" rIns="35717" bIns="35717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3989DE"/>
                </a:solidFill>
              </a:rPr>
              <a:t>The </a:t>
            </a:r>
            <a:r>
              <a:rPr sz="4400" i="1">
                <a:solidFill>
                  <a:srgbClr val="3989DE"/>
                </a:solidFill>
              </a:rPr>
              <a:t>H. pylori</a:t>
            </a:r>
            <a:r>
              <a:rPr sz="4400">
                <a:solidFill>
                  <a:srgbClr val="3989DE"/>
                </a:solidFill>
              </a:rPr>
              <a:t> computational model</a:t>
            </a:r>
          </a:p>
        </p:txBody>
      </p:sp>
      <p:sp>
        <p:nvSpPr>
          <p:cNvPr id="312" name="Shape 312"/>
          <p:cNvSpPr/>
          <p:nvPr/>
        </p:nvSpPr>
        <p:spPr>
          <a:xfrm>
            <a:off x="3977369" y="1063625"/>
            <a:ext cx="1067935" cy="533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>
                <a:latin typeface="Charcoal CY"/>
                <a:ea typeface="Charcoal CY"/>
                <a:cs typeface="Charcoal CY"/>
                <a:sym typeface="Charcoal CY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535353"/>
                </a:solidFill>
              </a:rPr>
              <a:t>ENISI</a:t>
            </a:r>
          </a:p>
        </p:txBody>
      </p:sp>
      <p:sp>
        <p:nvSpPr>
          <p:cNvPr id="313" name="Shape 313"/>
          <p:cNvSpPr/>
          <p:nvPr/>
        </p:nvSpPr>
        <p:spPr>
          <a:xfrm>
            <a:off x="2605376" y="1535906"/>
            <a:ext cx="3920134" cy="6429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7" tIns="35717" rIns="35717" bIns="35717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>
                <a:solidFill>
                  <a:srgbClr val="4B68C3"/>
                </a:solidFill>
                <a:latin typeface="Charcoal CY"/>
                <a:ea typeface="Charcoal CY"/>
                <a:cs typeface="Charcoal CY"/>
                <a:sym typeface="Charcoal CY"/>
              </a:rPr>
              <a:t>ENteric Immunity SImulator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>
                <a:solidFill>
                  <a:srgbClr val="4B68C3"/>
                </a:solidFill>
                <a:latin typeface="Charcoal CY"/>
                <a:ea typeface="Charcoal CY"/>
                <a:cs typeface="Charcoal CY"/>
                <a:sym typeface="Charcoal CY"/>
              </a:rPr>
              <a:t>SENSITIVITY ANALYSIS</a:t>
            </a:r>
          </a:p>
        </p:txBody>
      </p:sp>
      <p:pic>
        <p:nvPicPr>
          <p:cNvPr id="314" name="Fig8_060313.tiff"/>
          <p:cNvPicPr/>
          <p:nvPr/>
        </p:nvPicPr>
        <p:blipFill>
          <a:blip r:embed="rId2">
            <a:extLst/>
          </a:blip>
          <a:srcRect r="30273" b="70814"/>
          <a:stretch>
            <a:fillRect/>
          </a:stretch>
        </p:blipFill>
        <p:spPr>
          <a:xfrm>
            <a:off x="449444" y="2951124"/>
            <a:ext cx="5310205" cy="2424548"/>
          </a:xfrm>
          <a:prstGeom prst="rect">
            <a:avLst/>
          </a:prstGeom>
          <a:ln w="12700">
            <a:miter lim="400000"/>
          </a:ln>
        </p:spPr>
      </p:pic>
      <p:pic>
        <p:nvPicPr>
          <p:cNvPr id="315" name="COPASI correlation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56101" y="2169914"/>
            <a:ext cx="2304955" cy="4357688"/>
          </a:xfrm>
          <a:prstGeom prst="rect">
            <a:avLst/>
          </a:prstGeom>
          <a:ln w="12700">
            <a:miter lim="400000"/>
          </a:ln>
        </p:spPr>
      </p:pic>
      <p:sp>
        <p:nvSpPr>
          <p:cNvPr id="316" name="Shape 316"/>
          <p:cNvSpPr/>
          <p:nvPr/>
        </p:nvSpPr>
        <p:spPr>
          <a:xfrm>
            <a:off x="526852" y="3089672"/>
            <a:ext cx="339328" cy="330398"/>
          </a:xfrm>
          <a:prstGeom prst="rect">
            <a:avLst/>
          </a:prstGeom>
          <a:solidFill>
            <a:srgbClr val="FD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600">
                <a:solidFill>
                  <a:srgbClr val="FFFFFF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56132167"/>
      </p:ext>
    </p:extLst>
  </p:cSld>
  <p:clrMapOvr>
    <a:masterClrMapping/>
  </p:clrMapOvr>
  <p:transition spd="med">
    <p:dissolv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4" grpId="0" animBg="1" advAuto="0"/>
      <p:bldP spid="315" grpId="0" animBg="1" advAuto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/>
          <p:nvPr/>
        </p:nvSpPr>
        <p:spPr>
          <a:xfrm>
            <a:off x="792649" y="241529"/>
            <a:ext cx="8331399" cy="749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7" tIns="35717" rIns="35717" bIns="35717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3989DE"/>
                </a:solidFill>
              </a:rPr>
              <a:t>The </a:t>
            </a:r>
            <a:r>
              <a:rPr sz="4400" i="1">
                <a:solidFill>
                  <a:srgbClr val="3989DE"/>
                </a:solidFill>
              </a:rPr>
              <a:t>H. pylori</a:t>
            </a:r>
            <a:r>
              <a:rPr sz="4400">
                <a:solidFill>
                  <a:srgbClr val="3989DE"/>
                </a:solidFill>
              </a:rPr>
              <a:t> computational model</a:t>
            </a:r>
          </a:p>
        </p:txBody>
      </p:sp>
      <p:sp>
        <p:nvSpPr>
          <p:cNvPr id="320" name="Shape 320"/>
          <p:cNvSpPr/>
          <p:nvPr/>
        </p:nvSpPr>
        <p:spPr>
          <a:xfrm>
            <a:off x="3977369" y="1063625"/>
            <a:ext cx="1067935" cy="533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>
                <a:latin typeface="Charcoal CY"/>
                <a:ea typeface="Charcoal CY"/>
                <a:cs typeface="Charcoal CY"/>
                <a:sym typeface="Charcoal CY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535353"/>
                </a:solidFill>
              </a:rPr>
              <a:t>ENISI</a:t>
            </a:r>
          </a:p>
        </p:txBody>
      </p:sp>
      <p:sp>
        <p:nvSpPr>
          <p:cNvPr id="321" name="Shape 321"/>
          <p:cNvSpPr/>
          <p:nvPr/>
        </p:nvSpPr>
        <p:spPr>
          <a:xfrm>
            <a:off x="2605376" y="1535906"/>
            <a:ext cx="3920134" cy="6429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7" tIns="35717" rIns="35717" bIns="35717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>
                <a:solidFill>
                  <a:srgbClr val="4B68C3"/>
                </a:solidFill>
                <a:latin typeface="Charcoal CY"/>
                <a:ea typeface="Charcoal CY"/>
                <a:cs typeface="Charcoal CY"/>
                <a:sym typeface="Charcoal CY"/>
              </a:rPr>
              <a:t>ENteric Immunity SImulator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>
                <a:solidFill>
                  <a:srgbClr val="4B68C3"/>
                </a:solidFill>
                <a:latin typeface="Charcoal CY"/>
                <a:ea typeface="Charcoal CY"/>
                <a:cs typeface="Charcoal CY"/>
                <a:sym typeface="Charcoal CY"/>
              </a:rPr>
              <a:t>SENSITIVITY ANALYSIS</a:t>
            </a:r>
          </a:p>
        </p:txBody>
      </p:sp>
      <p:pic>
        <p:nvPicPr>
          <p:cNvPr id="322" name="Figure 8 Rep copy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14797" y="2268141"/>
            <a:ext cx="6322219" cy="432750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9275444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Shape 325"/>
          <p:cNvSpPr/>
          <p:nvPr/>
        </p:nvSpPr>
        <p:spPr>
          <a:xfrm>
            <a:off x="792649" y="241529"/>
            <a:ext cx="8331399" cy="749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7" tIns="35717" rIns="35717" bIns="35717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3989DE"/>
                </a:solidFill>
              </a:rPr>
              <a:t>The </a:t>
            </a:r>
            <a:r>
              <a:rPr sz="4400" i="1">
                <a:solidFill>
                  <a:srgbClr val="3989DE"/>
                </a:solidFill>
              </a:rPr>
              <a:t>H. pylori</a:t>
            </a:r>
            <a:r>
              <a:rPr sz="4400">
                <a:solidFill>
                  <a:srgbClr val="3989DE"/>
                </a:solidFill>
              </a:rPr>
              <a:t> computational model</a:t>
            </a:r>
          </a:p>
        </p:txBody>
      </p:sp>
      <p:sp>
        <p:nvSpPr>
          <p:cNvPr id="326" name="Shape 326"/>
          <p:cNvSpPr/>
          <p:nvPr/>
        </p:nvSpPr>
        <p:spPr>
          <a:xfrm>
            <a:off x="3977369" y="1063625"/>
            <a:ext cx="1067935" cy="533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>
                <a:latin typeface="Charcoal CY"/>
                <a:ea typeface="Charcoal CY"/>
                <a:cs typeface="Charcoal CY"/>
                <a:sym typeface="Charcoal CY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535353"/>
                </a:solidFill>
              </a:rPr>
              <a:t>ENISI</a:t>
            </a:r>
          </a:p>
        </p:txBody>
      </p:sp>
      <p:sp>
        <p:nvSpPr>
          <p:cNvPr id="327" name="Shape 327"/>
          <p:cNvSpPr/>
          <p:nvPr/>
        </p:nvSpPr>
        <p:spPr>
          <a:xfrm>
            <a:off x="2605376" y="1535906"/>
            <a:ext cx="3920134" cy="6429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7" tIns="35717" rIns="35717" bIns="35717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>
                <a:solidFill>
                  <a:srgbClr val="4B68C3"/>
                </a:solidFill>
                <a:latin typeface="Charcoal CY"/>
                <a:ea typeface="Charcoal CY"/>
                <a:cs typeface="Charcoal CY"/>
                <a:sym typeface="Charcoal CY"/>
              </a:rPr>
              <a:t>ENteric Immunity SImulator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>
                <a:solidFill>
                  <a:srgbClr val="4B68C3"/>
                </a:solidFill>
                <a:latin typeface="Charcoal CY"/>
                <a:ea typeface="Charcoal CY"/>
                <a:cs typeface="Charcoal CY"/>
                <a:sym typeface="Charcoal CY"/>
              </a:rPr>
              <a:t>SENSITIVITY ANALYSIS</a:t>
            </a:r>
          </a:p>
        </p:txBody>
      </p:sp>
      <p:pic>
        <p:nvPicPr>
          <p:cNvPr id="328" name="Figure S5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1867" y="2446049"/>
            <a:ext cx="8168483" cy="3152180"/>
          </a:xfrm>
          <a:prstGeom prst="rect">
            <a:avLst/>
          </a:prstGeom>
          <a:ln w="12700">
            <a:miter lim="400000"/>
          </a:ln>
        </p:spPr>
      </p:pic>
      <p:sp>
        <p:nvSpPr>
          <p:cNvPr id="329" name="Shape 329"/>
          <p:cNvSpPr/>
          <p:nvPr/>
        </p:nvSpPr>
        <p:spPr>
          <a:xfrm>
            <a:off x="2497919" y="5849939"/>
            <a:ext cx="3238626" cy="533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 b="1" i="1">
                <a:solidFill>
                  <a:srgbClr val="535353"/>
                </a:solidFill>
              </a:rPr>
              <a:t>In vivo</a:t>
            </a:r>
            <a:r>
              <a:rPr sz="3000" b="1">
                <a:solidFill>
                  <a:srgbClr val="535353"/>
                </a:solidFill>
              </a:rPr>
              <a:t> VALIDATION</a:t>
            </a:r>
          </a:p>
        </p:txBody>
      </p:sp>
    </p:spTree>
    <p:extLst>
      <p:ext uri="{BB962C8B-B14F-4D97-AF65-F5344CB8AC3E}">
        <p14:creationId xmlns:p14="http://schemas.microsoft.com/office/powerpoint/2010/main" val="3079207288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Shape 332"/>
          <p:cNvSpPr/>
          <p:nvPr/>
        </p:nvSpPr>
        <p:spPr>
          <a:xfrm>
            <a:off x="792649" y="241529"/>
            <a:ext cx="8331399" cy="749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7" tIns="35717" rIns="35717" bIns="35717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3989DE"/>
                </a:solidFill>
              </a:rPr>
              <a:t>The </a:t>
            </a:r>
            <a:r>
              <a:rPr sz="4400" i="1">
                <a:solidFill>
                  <a:srgbClr val="3989DE"/>
                </a:solidFill>
              </a:rPr>
              <a:t>H. pylori</a:t>
            </a:r>
            <a:r>
              <a:rPr sz="4400">
                <a:solidFill>
                  <a:srgbClr val="3989DE"/>
                </a:solidFill>
              </a:rPr>
              <a:t> computational model</a:t>
            </a:r>
          </a:p>
        </p:txBody>
      </p:sp>
      <p:sp>
        <p:nvSpPr>
          <p:cNvPr id="333" name="Shape 333"/>
          <p:cNvSpPr/>
          <p:nvPr/>
        </p:nvSpPr>
        <p:spPr>
          <a:xfrm>
            <a:off x="3977369" y="1063625"/>
            <a:ext cx="1067935" cy="533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>
                <a:latin typeface="Charcoal CY"/>
                <a:ea typeface="Charcoal CY"/>
                <a:cs typeface="Charcoal CY"/>
                <a:sym typeface="Charcoal CY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535353"/>
                </a:solidFill>
              </a:rPr>
              <a:t>ENISI</a:t>
            </a:r>
          </a:p>
        </p:txBody>
      </p:sp>
      <p:sp>
        <p:nvSpPr>
          <p:cNvPr id="334" name="Shape 334"/>
          <p:cNvSpPr/>
          <p:nvPr/>
        </p:nvSpPr>
        <p:spPr>
          <a:xfrm>
            <a:off x="2605376" y="1535906"/>
            <a:ext cx="3920134" cy="6429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7" tIns="35717" rIns="35717" bIns="35717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>
                <a:solidFill>
                  <a:srgbClr val="4B68C3"/>
                </a:solidFill>
                <a:latin typeface="Charcoal CY"/>
                <a:ea typeface="Charcoal CY"/>
                <a:cs typeface="Charcoal CY"/>
                <a:sym typeface="Charcoal CY"/>
              </a:rPr>
              <a:t>ENteric Immunity SImulator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>
                <a:solidFill>
                  <a:srgbClr val="4B68C3"/>
                </a:solidFill>
                <a:latin typeface="Charcoal CY"/>
                <a:ea typeface="Charcoal CY"/>
                <a:cs typeface="Charcoal CY"/>
                <a:sym typeface="Charcoal CY"/>
              </a:rPr>
              <a:t>SENSITIVITY ANALYSIS</a:t>
            </a:r>
          </a:p>
        </p:txBody>
      </p:sp>
      <p:pic>
        <p:nvPicPr>
          <p:cNvPr id="335" name="CD4 IFNg LPL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6688" y="2264697"/>
            <a:ext cx="4509493" cy="2182288"/>
          </a:xfrm>
          <a:prstGeom prst="rect">
            <a:avLst/>
          </a:prstGeom>
          <a:ln w="12700">
            <a:miter lim="400000"/>
          </a:ln>
        </p:spPr>
      </p:pic>
      <p:pic>
        <p:nvPicPr>
          <p:cNvPr id="336" name="CD45 IL17A LPL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52200" y="4536281"/>
            <a:ext cx="4509493" cy="2182288"/>
          </a:xfrm>
          <a:prstGeom prst="rect">
            <a:avLst/>
          </a:prstGeom>
          <a:ln w="12700">
            <a:miter lim="400000"/>
          </a:ln>
        </p:spPr>
      </p:pic>
      <p:sp>
        <p:nvSpPr>
          <p:cNvPr id="337" name="Shape 337"/>
          <p:cNvSpPr/>
          <p:nvPr/>
        </p:nvSpPr>
        <p:spPr>
          <a:xfrm>
            <a:off x="5436087" y="2249041"/>
            <a:ext cx="3473649" cy="28421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7" tIns="35717" rIns="35717" bIns="35717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 i="1">
                <a:solidFill>
                  <a:srgbClr val="535353"/>
                </a:solidFill>
              </a:rPr>
              <a:t>Helicobacter pylori</a:t>
            </a:r>
            <a:r>
              <a:rPr sz="3000">
                <a:solidFill>
                  <a:srgbClr val="535353"/>
                </a:solidFill>
              </a:rPr>
              <a:t> is not triggering the inflammatory immune response in chronic stages of infection</a:t>
            </a:r>
          </a:p>
        </p:txBody>
      </p:sp>
      <p:pic>
        <p:nvPicPr>
          <p:cNvPr id="338" name="Figure S5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988780" y="5169603"/>
            <a:ext cx="4072672" cy="157162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05133418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NIMML_logo_linkedIN copy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96453" y="178428"/>
            <a:ext cx="1794868" cy="875275"/>
          </a:xfrm>
          <a:prstGeom prst="rect">
            <a:avLst/>
          </a:prstGeom>
          <a:ln w="25400">
            <a:miter lim="400000"/>
          </a:ln>
          <a:effectLst>
            <a:reflection stA="50000" endPos="40000" dir="5400000" sy="-100000" algn="bl" rotWithShape="0"/>
          </a:effectLst>
        </p:spPr>
      </p:pic>
      <p:sp>
        <p:nvSpPr>
          <p:cNvPr id="341" name="Shape 341"/>
          <p:cNvSpPr/>
          <p:nvPr/>
        </p:nvSpPr>
        <p:spPr>
          <a:xfrm>
            <a:off x="792649" y="241529"/>
            <a:ext cx="8331399" cy="749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7" tIns="35717" rIns="35717" bIns="35717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3989DE"/>
                </a:solidFill>
              </a:rPr>
              <a:t>The </a:t>
            </a:r>
            <a:r>
              <a:rPr sz="4400" i="1">
                <a:solidFill>
                  <a:srgbClr val="3989DE"/>
                </a:solidFill>
              </a:rPr>
              <a:t>H. pylori</a:t>
            </a:r>
            <a:r>
              <a:rPr sz="4400">
                <a:solidFill>
                  <a:srgbClr val="3989DE"/>
                </a:solidFill>
              </a:rPr>
              <a:t> computational model</a:t>
            </a:r>
          </a:p>
        </p:txBody>
      </p:sp>
      <p:pic>
        <p:nvPicPr>
          <p:cNvPr id="342" name="Screen Shot 2013-09-03 at 10.18.44 PM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10677" y="2082292"/>
            <a:ext cx="6194789" cy="1784263"/>
          </a:xfrm>
          <a:prstGeom prst="rect">
            <a:avLst/>
          </a:prstGeom>
          <a:ln w="12700">
            <a:miter lim="400000"/>
          </a:ln>
        </p:spPr>
      </p:pic>
      <p:sp>
        <p:nvSpPr>
          <p:cNvPr id="343" name="Shape 343"/>
          <p:cNvSpPr/>
          <p:nvPr/>
        </p:nvSpPr>
        <p:spPr>
          <a:xfrm>
            <a:off x="221149" y="3914875"/>
            <a:ext cx="8956477" cy="1457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7" tIns="35717" rIns="35717" bIns="35717" anchor="ctr">
            <a:spAutoFit/>
          </a:bodyPr>
          <a:lstStyle/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3000" dirty="0">
                <a:solidFill>
                  <a:srgbClr val="535353"/>
                </a:solidFill>
              </a:rPr>
              <a:t>Current medical treatment will clear up the bacteria, </a:t>
            </a:r>
          </a:p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3000" dirty="0">
                <a:solidFill>
                  <a:srgbClr val="535353"/>
                </a:solidFill>
              </a:rPr>
              <a:t>even during chronic infections</a:t>
            </a:r>
          </a:p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3000" dirty="0">
                <a:solidFill>
                  <a:srgbClr val="306DE8"/>
                </a:solidFill>
              </a:rPr>
              <a:t>Is this the right approach?</a:t>
            </a:r>
          </a:p>
        </p:txBody>
      </p:sp>
      <p:pic>
        <p:nvPicPr>
          <p:cNvPr id="344" name="Screen Shot 2013-09-03 at 10.18.44 PM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351971" y="1159426"/>
            <a:ext cx="4965206" cy="5643721"/>
          </a:xfrm>
          <a:prstGeom prst="rect">
            <a:avLst/>
          </a:prstGeom>
          <a:ln w="12700">
            <a:miter lim="400000"/>
          </a:ln>
        </p:spPr>
      </p:pic>
      <p:sp>
        <p:nvSpPr>
          <p:cNvPr id="345" name="Shape 345"/>
          <p:cNvSpPr/>
          <p:nvPr/>
        </p:nvSpPr>
        <p:spPr>
          <a:xfrm>
            <a:off x="195965" y="5163692"/>
            <a:ext cx="4866680" cy="9954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7" tIns="35717" rIns="35717" bIns="35717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 b="1">
                <a:solidFill>
                  <a:srgbClr val="FF2700"/>
                </a:solidFill>
              </a:rPr>
              <a:t>INFLAMMATORY RESPONSE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 b="1">
                <a:solidFill>
                  <a:srgbClr val="FF2700"/>
                </a:solidFill>
              </a:rPr>
              <a:t>UNDERNEATH</a:t>
            </a:r>
          </a:p>
        </p:txBody>
      </p:sp>
    </p:spTree>
    <p:extLst>
      <p:ext uri="{BB962C8B-B14F-4D97-AF65-F5344CB8AC3E}">
        <p14:creationId xmlns:p14="http://schemas.microsoft.com/office/powerpoint/2010/main" val="2538503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r"/>
      </p:transition>
    </mc:Choice>
    <mc:Fallback xmlns="">
      <p:transition xmlns:p14="http://schemas.microsoft.com/office/powerpoint/2010/main" spd="slow" advClick="1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9" dur="750" fill="hold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75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3" grpId="0" animBg="1" advAuto="0"/>
      <p:bldP spid="344" grpId="0" animBg="1" advAuto="0"/>
      <p:bldP spid="345" grpId="0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75484" y="3022700"/>
            <a:ext cx="1384102" cy="811729"/>
          </a:xfrm>
          <a:prstGeom prst="rect">
            <a:avLst/>
          </a:prstGeom>
          <a:ln w="12700">
            <a:miter lim="400000"/>
          </a:ln>
        </p:spPr>
      </p:pic>
      <p:pic>
        <p:nvPicPr>
          <p:cNvPr id="75" name="dropped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73523" y="3009305"/>
            <a:ext cx="1384102" cy="811729"/>
          </a:xfrm>
          <a:prstGeom prst="rect">
            <a:avLst/>
          </a:prstGeom>
          <a:ln w="12700">
            <a:miter lim="400000"/>
          </a:ln>
        </p:spPr>
      </p:pic>
      <p:sp>
        <p:nvSpPr>
          <p:cNvPr id="77" name="Shape 77"/>
          <p:cNvSpPr/>
          <p:nvPr/>
        </p:nvSpPr>
        <p:spPr>
          <a:xfrm>
            <a:off x="1868598" y="286038"/>
            <a:ext cx="3389202" cy="8569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7200">
                <a:solidFill>
                  <a:srgbClr val="3989DE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100" dirty="0"/>
              <a:t>Introduction</a:t>
            </a:r>
          </a:p>
        </p:txBody>
      </p:sp>
      <p:sp>
        <p:nvSpPr>
          <p:cNvPr id="78" name="Shape 78"/>
          <p:cNvSpPr/>
          <p:nvPr/>
        </p:nvSpPr>
        <p:spPr>
          <a:xfrm>
            <a:off x="1105189" y="1212528"/>
            <a:ext cx="7786688" cy="2611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7" tIns="35717" rIns="35717" bIns="35717" anchor="ctr">
            <a:spAutoFit/>
          </a:bodyPr>
          <a:lstStyle/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3000" dirty="0">
                <a:solidFill>
                  <a:srgbClr val="535353"/>
                </a:solidFill>
              </a:rPr>
              <a:t>Characteristics</a:t>
            </a:r>
            <a:endParaRPr sz="2700" dirty="0">
              <a:solidFill>
                <a:srgbClr val="535353"/>
              </a:solidFill>
            </a:endParaRP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2700" dirty="0">
                <a:solidFill>
                  <a:srgbClr val="535353"/>
                </a:solidFill>
              </a:rPr>
              <a:t>   -   Spiral-shaped, gram negative, and microarophilic</a:t>
            </a: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2700" dirty="0">
                <a:solidFill>
                  <a:srgbClr val="535353"/>
                </a:solidFill>
              </a:rPr>
              <a:t>       bacterium found mainly in the stomach</a:t>
            </a: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2700" dirty="0">
                <a:solidFill>
                  <a:srgbClr val="535353"/>
                </a:solidFill>
              </a:rPr>
              <a:t>   -   Dominant member of the human gastric microbiota</a:t>
            </a: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2700" dirty="0">
                <a:solidFill>
                  <a:srgbClr val="535353"/>
                </a:solidFill>
              </a:rPr>
              <a:t>   -   Persistent for decades upon infection</a:t>
            </a:r>
          </a:p>
        </p:txBody>
      </p:sp>
      <p:pic>
        <p:nvPicPr>
          <p:cNvPr id="79" name="dropped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70074" y="2991445"/>
            <a:ext cx="1385591" cy="812602"/>
          </a:xfrm>
          <a:prstGeom prst="rect">
            <a:avLst/>
          </a:prstGeom>
          <a:ln w="12700">
            <a:miter lim="400000"/>
          </a:ln>
        </p:spPr>
      </p:pic>
      <p:sp>
        <p:nvSpPr>
          <p:cNvPr id="80" name="Shape 80"/>
          <p:cNvSpPr/>
          <p:nvPr/>
        </p:nvSpPr>
        <p:spPr>
          <a:xfrm>
            <a:off x="1187648" y="3110994"/>
            <a:ext cx="904090" cy="5645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45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535353"/>
                </a:solidFill>
              </a:rPr>
              <a:t>1979</a:t>
            </a:r>
          </a:p>
        </p:txBody>
      </p:sp>
      <p:sp>
        <p:nvSpPr>
          <p:cNvPr id="81" name="Shape 81"/>
          <p:cNvSpPr/>
          <p:nvPr/>
        </p:nvSpPr>
        <p:spPr>
          <a:xfrm>
            <a:off x="830461" y="1961923"/>
            <a:ext cx="1866305" cy="9339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7" tIns="35717" rIns="35717" bIns="35717" anchor="ctr">
            <a:spAutoFit/>
          </a:bodyPr>
          <a:lstStyle>
            <a:lvl1pPr>
              <a:defRPr sz="2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535353"/>
                </a:solidFill>
              </a:rPr>
              <a:t>Australian scientist Robin Warren observed again this bacterium in the stomach</a:t>
            </a:r>
          </a:p>
        </p:txBody>
      </p:sp>
      <p:pic>
        <p:nvPicPr>
          <p:cNvPr id="82" name="dropped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304234" y="3018235"/>
            <a:ext cx="1384102" cy="811729"/>
          </a:xfrm>
          <a:prstGeom prst="rect">
            <a:avLst/>
          </a:prstGeom>
          <a:ln w="12700">
            <a:miter lim="400000"/>
          </a:ln>
        </p:spPr>
      </p:pic>
      <p:sp>
        <p:nvSpPr>
          <p:cNvPr id="83" name="Shape 83"/>
          <p:cNvSpPr/>
          <p:nvPr/>
        </p:nvSpPr>
        <p:spPr>
          <a:xfrm>
            <a:off x="2616398" y="3142248"/>
            <a:ext cx="904090" cy="5645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45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535353"/>
                </a:solidFill>
              </a:rPr>
              <a:t>1982</a:t>
            </a:r>
          </a:p>
        </p:txBody>
      </p:sp>
      <p:sp>
        <p:nvSpPr>
          <p:cNvPr id="84" name="Shape 84"/>
          <p:cNvSpPr/>
          <p:nvPr/>
        </p:nvSpPr>
        <p:spPr>
          <a:xfrm>
            <a:off x="1678781" y="3916958"/>
            <a:ext cx="2982516" cy="1149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7" tIns="35717" rIns="35717" bIns="35717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535353"/>
                </a:solidFill>
              </a:rPr>
              <a:t>After many unsuccessful attempts to culture the bacterium, Dr. Warren, together with Dr. Barry Marshall found </a:t>
            </a:r>
            <a:r>
              <a:rPr sz="1400" i="1">
                <a:solidFill>
                  <a:srgbClr val="535353"/>
                </a:solidFill>
              </a:rPr>
              <a:t>H. pylori </a:t>
            </a:r>
            <a:r>
              <a:rPr sz="1400">
                <a:solidFill>
                  <a:srgbClr val="535353"/>
                </a:solidFill>
              </a:rPr>
              <a:t>colonies after a 5 days Easter vacation and a Petri Dish</a:t>
            </a:r>
          </a:p>
        </p:txBody>
      </p:sp>
      <p:pic>
        <p:nvPicPr>
          <p:cNvPr id="85" name="droppedImage.pdf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777633" y="3018235"/>
            <a:ext cx="1384102" cy="811729"/>
          </a:xfrm>
          <a:prstGeom prst="rect">
            <a:avLst/>
          </a:prstGeom>
          <a:ln w="12700">
            <a:miter lim="400000"/>
          </a:ln>
        </p:spPr>
      </p:pic>
      <p:sp>
        <p:nvSpPr>
          <p:cNvPr id="86" name="Shape 86"/>
          <p:cNvSpPr/>
          <p:nvPr/>
        </p:nvSpPr>
        <p:spPr>
          <a:xfrm>
            <a:off x="3973711" y="3142248"/>
            <a:ext cx="904090" cy="5645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45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535353"/>
                </a:solidFill>
              </a:rPr>
              <a:t>1984</a:t>
            </a:r>
          </a:p>
        </p:txBody>
      </p:sp>
      <p:sp>
        <p:nvSpPr>
          <p:cNvPr id="87" name="Shape 87"/>
          <p:cNvSpPr/>
          <p:nvPr/>
        </p:nvSpPr>
        <p:spPr>
          <a:xfrm>
            <a:off x="3402211" y="1917274"/>
            <a:ext cx="2152055" cy="9339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7" tIns="35717" rIns="35717" bIns="35717" anchor="ctr">
            <a:spAutoFit/>
          </a:bodyPr>
          <a:lstStyle>
            <a:lvl1pPr defTabSz="457200">
              <a:defRPr sz="2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535353"/>
                </a:solidFill>
              </a:rPr>
              <a:t>“Unidentified curved bacilli in the stomach of patients with gastritis and peptic ulceration” LANCET</a:t>
            </a:r>
          </a:p>
        </p:txBody>
      </p:sp>
      <p:sp>
        <p:nvSpPr>
          <p:cNvPr id="88" name="Shape 88"/>
          <p:cNvSpPr/>
          <p:nvPr/>
        </p:nvSpPr>
        <p:spPr>
          <a:xfrm>
            <a:off x="5420320" y="3142248"/>
            <a:ext cx="904090" cy="5645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45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535353"/>
                </a:solidFill>
              </a:rPr>
              <a:t>1994</a:t>
            </a:r>
          </a:p>
        </p:txBody>
      </p:sp>
      <p:sp>
        <p:nvSpPr>
          <p:cNvPr id="89" name="Shape 89"/>
          <p:cNvSpPr/>
          <p:nvPr/>
        </p:nvSpPr>
        <p:spPr>
          <a:xfrm>
            <a:off x="4786312" y="3989527"/>
            <a:ext cx="2152055" cy="7184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7" tIns="35717" rIns="35717" bIns="35717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535353"/>
                </a:solidFill>
              </a:rPr>
              <a:t>The NIH recommends the triple antibiotic therapy to treat </a:t>
            </a:r>
            <a:r>
              <a:rPr sz="1400" i="1">
                <a:solidFill>
                  <a:srgbClr val="535353"/>
                </a:solidFill>
              </a:rPr>
              <a:t>H. pylori</a:t>
            </a:r>
          </a:p>
        </p:txBody>
      </p:sp>
      <p:sp>
        <p:nvSpPr>
          <p:cNvPr id="90" name="Shape 90"/>
          <p:cNvSpPr/>
          <p:nvPr/>
        </p:nvSpPr>
        <p:spPr>
          <a:xfrm>
            <a:off x="6866930" y="3142248"/>
            <a:ext cx="904090" cy="5645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45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535353"/>
                </a:solidFill>
              </a:rPr>
              <a:t>2005</a:t>
            </a:r>
          </a:p>
        </p:txBody>
      </p:sp>
      <p:sp>
        <p:nvSpPr>
          <p:cNvPr id="91" name="Shape 91"/>
          <p:cNvSpPr/>
          <p:nvPr/>
        </p:nvSpPr>
        <p:spPr>
          <a:xfrm>
            <a:off x="6259711" y="1957458"/>
            <a:ext cx="2419945" cy="9339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7" tIns="35717" rIns="35717" bIns="35717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535353"/>
                </a:solidFill>
              </a:rPr>
              <a:t>The Karolinska Institute awarded a Nobel Prize in Medicine to Marshall &amp; Warren for their discoveries on </a:t>
            </a:r>
            <a:r>
              <a:rPr sz="1400" i="1">
                <a:solidFill>
                  <a:srgbClr val="535353"/>
                </a:solidFill>
              </a:rPr>
              <a:t>H. pylori</a:t>
            </a:r>
          </a:p>
        </p:txBody>
      </p:sp>
      <p:pic>
        <p:nvPicPr>
          <p:cNvPr id="92" name="droppedImage.pn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411640" y="3580851"/>
            <a:ext cx="1008777" cy="1008733"/>
          </a:xfrm>
          <a:prstGeom prst="rect">
            <a:avLst/>
          </a:prstGeom>
          <a:ln w="12700">
            <a:miter lim="400000"/>
          </a:ln>
        </p:spPr>
      </p:pic>
      <p:pic>
        <p:nvPicPr>
          <p:cNvPr id="93" name="HP EC.png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357437" y="3670101"/>
            <a:ext cx="3857626" cy="166092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85162254"/>
      </p:ext>
    </p:extLst>
  </p:cSld>
  <p:clrMapOvr>
    <a:masterClrMapping/>
  </p:clrMapOvr>
  <p:transition spd="med">
    <p:dissolv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15" dur="500" fill="hold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9" dur="500" fill="hold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5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6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1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7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2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7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000"/>
                            </p:stCondLst>
                            <p:childTnLst>
                              <p:par>
                                <p:cTn id="101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2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 advAuto="0"/>
      <p:bldP spid="75" grpId="0" animBg="1" advAuto="0"/>
      <p:bldP spid="78" grpId="0" animBg="1" advAuto="0"/>
      <p:bldP spid="78" grpId="1" animBg="1" advAuto="0"/>
      <p:bldP spid="79" grpId="0" animBg="1" advAuto="0"/>
      <p:bldP spid="80" grpId="0" animBg="1" advAuto="0"/>
      <p:bldP spid="81" grpId="0" animBg="1" advAuto="0"/>
      <p:bldP spid="82" grpId="0" animBg="1" advAuto="0"/>
      <p:bldP spid="83" grpId="0" animBg="1" advAuto="0"/>
      <p:bldP spid="84" grpId="0" animBg="1" advAuto="0"/>
      <p:bldP spid="85" grpId="0" animBg="1" advAuto="0"/>
      <p:bldP spid="86" grpId="0" animBg="1" advAuto="0"/>
      <p:bldP spid="87" grpId="0" animBg="1" advAuto="0"/>
      <p:bldP spid="88" grpId="0" animBg="1" advAuto="0"/>
      <p:bldP spid="89" grpId="0" animBg="1" advAuto="0"/>
      <p:bldP spid="90" grpId="0" animBg="1" advAuto="0"/>
      <p:bldP spid="91" grpId="0" animBg="1" advAuto="0"/>
      <p:bldP spid="92" grpId="0" animBg="1" advAuto="0"/>
      <p:bldP spid="93" grpId="0" animBg="1" advAuto="0"/>
      <p:bldP spid="93" grpId="1" animBg="1" advAuto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Shape 348"/>
          <p:cNvSpPr/>
          <p:nvPr/>
        </p:nvSpPr>
        <p:spPr>
          <a:xfrm>
            <a:off x="792649" y="241529"/>
            <a:ext cx="8331399" cy="749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7" tIns="35717" rIns="35717" bIns="35717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3989DE"/>
                </a:solidFill>
              </a:rPr>
              <a:t>The </a:t>
            </a:r>
            <a:r>
              <a:rPr sz="4400" i="1">
                <a:solidFill>
                  <a:srgbClr val="3989DE"/>
                </a:solidFill>
              </a:rPr>
              <a:t>H. pylori</a:t>
            </a:r>
            <a:r>
              <a:rPr sz="4400">
                <a:solidFill>
                  <a:srgbClr val="3989DE"/>
                </a:solidFill>
              </a:rPr>
              <a:t> computational model</a:t>
            </a:r>
          </a:p>
        </p:txBody>
      </p:sp>
      <p:sp>
        <p:nvSpPr>
          <p:cNvPr id="349" name="Shape 349"/>
          <p:cNvSpPr/>
          <p:nvPr/>
        </p:nvSpPr>
        <p:spPr>
          <a:xfrm>
            <a:off x="140782" y="1828800"/>
            <a:ext cx="8849321" cy="16787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7" tIns="35717" rIns="35717" bIns="35717" anchor="ctr">
            <a:spAutoFit/>
          </a:bodyPr>
          <a:lstStyle/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lang="es-ES_tradnl" sz="3500" b="1" dirty="0" smtClean="0">
                <a:solidFill>
                  <a:srgbClr val="535353"/>
                </a:solidFill>
              </a:rPr>
              <a:t>W</a:t>
            </a:r>
            <a:r>
              <a:rPr sz="3500" b="1" dirty="0" smtClean="0">
                <a:solidFill>
                  <a:srgbClr val="535353"/>
                </a:solidFill>
              </a:rPr>
              <a:t>e</a:t>
            </a:r>
            <a:r>
              <a:rPr lang="es-ES_tradnl" sz="3500" b="1" dirty="0" smtClean="0">
                <a:solidFill>
                  <a:srgbClr val="535353"/>
                </a:solidFill>
              </a:rPr>
              <a:t> </a:t>
            </a:r>
            <a:r>
              <a:rPr lang="es-ES_tradnl" sz="3500" b="1" dirty="0" err="1" smtClean="0">
                <a:solidFill>
                  <a:srgbClr val="535353"/>
                </a:solidFill>
              </a:rPr>
              <a:t>need</a:t>
            </a:r>
            <a:r>
              <a:rPr lang="es-ES_tradnl" sz="3500" b="1" dirty="0" smtClean="0">
                <a:solidFill>
                  <a:srgbClr val="535353"/>
                </a:solidFill>
              </a:rPr>
              <a:t> </a:t>
            </a:r>
            <a:r>
              <a:rPr lang="es-ES_tradnl" sz="3500" b="1" dirty="0" err="1" smtClean="0">
                <a:solidFill>
                  <a:srgbClr val="535353"/>
                </a:solidFill>
              </a:rPr>
              <a:t>to</a:t>
            </a:r>
            <a:r>
              <a:rPr sz="3500" b="1" dirty="0" smtClean="0">
                <a:solidFill>
                  <a:srgbClr val="535353"/>
                </a:solidFill>
              </a:rPr>
              <a:t> </a:t>
            </a:r>
            <a:r>
              <a:rPr sz="3500" b="1" dirty="0">
                <a:solidFill>
                  <a:srgbClr val="535353"/>
                </a:solidFill>
              </a:rPr>
              <a:t>find a better, more targeted approach to reduce the inflammatory response triggered by </a:t>
            </a:r>
            <a:r>
              <a:rPr sz="3500" b="1" i="1" dirty="0">
                <a:solidFill>
                  <a:srgbClr val="535353"/>
                </a:solidFill>
              </a:rPr>
              <a:t>H. </a:t>
            </a:r>
            <a:r>
              <a:rPr sz="3500" b="1" i="1" dirty="0" smtClean="0">
                <a:solidFill>
                  <a:srgbClr val="535353"/>
                </a:solidFill>
              </a:rPr>
              <a:t>pylori</a:t>
            </a:r>
            <a:endParaRPr sz="3500" b="1" dirty="0">
              <a:solidFill>
                <a:srgbClr val="5353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006119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Shape 435"/>
          <p:cNvSpPr/>
          <p:nvPr/>
        </p:nvSpPr>
        <p:spPr>
          <a:xfrm>
            <a:off x="1955601" y="455841"/>
            <a:ext cx="8331399" cy="749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7" tIns="35717" rIns="35717" bIns="35717" anchor="ctr">
            <a:spAutoFit/>
          </a:bodyPr>
          <a:lstStyle>
            <a:lvl1pPr>
              <a:defRPr sz="6300">
                <a:solidFill>
                  <a:srgbClr val="3989DE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 dirty="0"/>
              <a:t>Discussion and Conclusions</a:t>
            </a:r>
          </a:p>
        </p:txBody>
      </p:sp>
      <p:sp>
        <p:nvSpPr>
          <p:cNvPr id="436" name="Shape 436"/>
          <p:cNvSpPr/>
          <p:nvPr/>
        </p:nvSpPr>
        <p:spPr>
          <a:xfrm>
            <a:off x="4520794" y="1813719"/>
            <a:ext cx="72132" cy="533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endParaRPr sz="3000">
              <a:solidFill>
                <a:srgbClr val="535353"/>
              </a:solidFill>
            </a:endParaRPr>
          </a:p>
        </p:txBody>
      </p:sp>
      <p:sp>
        <p:nvSpPr>
          <p:cNvPr id="438" name="Shape 438"/>
          <p:cNvSpPr/>
          <p:nvPr/>
        </p:nvSpPr>
        <p:spPr>
          <a:xfrm>
            <a:off x="1160859" y="1544132"/>
            <a:ext cx="3295055" cy="11801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7" tIns="35717" rIns="35717" bIns="35717" anchor="ctr">
            <a:spAutoFit/>
          </a:bodyPr>
          <a:lstStyle/>
          <a:p>
            <a:pPr marL="157603" indent="-157603" defTabSz="321457">
              <a:defRPr sz="1800">
                <a:solidFill>
                  <a:srgbClr val="000000"/>
                </a:solidFill>
              </a:defRPr>
            </a:pPr>
            <a:r>
              <a:rPr/>
              <a:t>Our results support that CD4+ T cells are crucial players for the development of </a:t>
            </a:r>
            <a:r>
              <a:rPr i="1"/>
              <a:t>H. pylori</a:t>
            </a:r>
            <a:r>
              <a:rPr/>
              <a:t>-associated gastritis</a:t>
            </a:r>
          </a:p>
        </p:txBody>
      </p:sp>
      <p:sp>
        <p:nvSpPr>
          <p:cNvPr id="439" name="Shape 439"/>
          <p:cNvSpPr/>
          <p:nvPr/>
        </p:nvSpPr>
        <p:spPr>
          <a:xfrm>
            <a:off x="5072063" y="1629053"/>
            <a:ext cx="3482578" cy="9031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7" tIns="35717" rIns="35717" bIns="35717" anchor="ctr">
            <a:spAutoFit/>
          </a:bodyPr>
          <a:lstStyle>
            <a:lvl1pPr marL="224154" indent="-224154" defTabSz="457200">
              <a:defRPr sz="2600">
                <a:solidFill>
                  <a:srgbClr val="000000"/>
                </a:solidFill>
              </a:defRPr>
            </a:lvl1pPr>
          </a:lstStyle>
          <a:p>
            <a:pPr lvl="0">
              <a:defRPr sz="1800"/>
            </a:pPr>
            <a:r>
              <a:rPr sz="1800"/>
              <a:t>The ODE-modeling PE strategy helped to assign parameter values to the ABM</a:t>
            </a:r>
          </a:p>
        </p:txBody>
      </p:sp>
      <p:sp>
        <p:nvSpPr>
          <p:cNvPr id="440" name="Shape 440"/>
          <p:cNvSpPr/>
          <p:nvPr/>
        </p:nvSpPr>
        <p:spPr>
          <a:xfrm>
            <a:off x="5188149" y="2691597"/>
            <a:ext cx="3509367" cy="11801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7" tIns="35717" rIns="35717" bIns="35717" anchor="ctr">
            <a:spAutoFit/>
          </a:bodyPr>
          <a:lstStyle>
            <a:lvl1pPr marL="224154" indent="-224154" defTabSz="457200">
              <a:defRPr sz="2600">
                <a:solidFill>
                  <a:srgbClr val="000000"/>
                </a:solidFill>
              </a:defRPr>
            </a:lvl1pPr>
          </a:lstStyle>
          <a:p>
            <a:pPr lvl="0">
              <a:defRPr sz="1800"/>
            </a:pPr>
            <a:r>
              <a:rPr sz="1800"/>
              <a:t>Sensitivity analysis showed how the immune response is the main driver for epithelial cell damage at the chronic stage of infection</a:t>
            </a:r>
          </a:p>
        </p:txBody>
      </p:sp>
      <p:sp>
        <p:nvSpPr>
          <p:cNvPr id="443" name="Shape 443"/>
          <p:cNvSpPr/>
          <p:nvPr/>
        </p:nvSpPr>
        <p:spPr>
          <a:xfrm>
            <a:off x="1428750" y="2776429"/>
            <a:ext cx="2768203" cy="11801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7" tIns="35717" rIns="35717" bIns="35717" anchor="ctr">
            <a:spAutoFit/>
          </a:bodyPr>
          <a:lstStyle>
            <a:lvl1pPr marL="224154" indent="-224154" defTabSz="457200">
              <a:defRPr sz="2600">
                <a:solidFill>
                  <a:srgbClr val="000000"/>
                </a:solidFill>
              </a:defRPr>
            </a:lvl1pPr>
          </a:lstStyle>
          <a:p>
            <a:pPr lvl="0">
              <a:defRPr sz="1800"/>
            </a:pPr>
            <a:r>
              <a:rPr sz="1800"/>
              <a:t>Our modeling results informed the experimental set up &amp; analysis.</a:t>
            </a:r>
          </a:p>
        </p:txBody>
      </p:sp>
      <p:sp>
        <p:nvSpPr>
          <p:cNvPr id="444" name="Shape 444"/>
          <p:cNvSpPr/>
          <p:nvPr/>
        </p:nvSpPr>
        <p:spPr>
          <a:xfrm>
            <a:off x="2971800" y="3956556"/>
            <a:ext cx="3589734" cy="17341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7" tIns="35717" rIns="35717" bIns="35717" anchor="ctr">
            <a:spAutoFit/>
          </a:bodyPr>
          <a:lstStyle>
            <a:lvl1pPr marL="224154" indent="-224154" defTabSz="457200">
              <a:defRPr sz="2600">
                <a:solidFill>
                  <a:srgbClr val="000000"/>
                </a:solidFill>
              </a:defRPr>
            </a:lvl1pPr>
          </a:lstStyle>
          <a:p>
            <a:pPr lvl="0">
              <a:defRPr sz="1800"/>
            </a:pPr>
            <a:r>
              <a:rPr sz="1800" dirty="0"/>
              <a:t>The validation studies treating with metronidazole showed how at chronic stages we may be dealing with a more immune-mediated disease rather than pathogen-driven</a:t>
            </a:r>
          </a:p>
        </p:txBody>
      </p:sp>
    </p:spTree>
    <p:extLst>
      <p:ext uri="{BB962C8B-B14F-4D97-AF65-F5344CB8AC3E}">
        <p14:creationId xmlns:p14="http://schemas.microsoft.com/office/powerpoint/2010/main" val="3203415966"/>
      </p:ext>
    </p:extLst>
  </p:cSld>
  <p:clrMapOvr>
    <a:masterClrMapping/>
  </p:clrMapOvr>
  <p:transition spd="med">
    <p:dissolv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8" grpId="0" animBg="1" advAuto="0"/>
      <p:bldP spid="439" grpId="0" animBg="1" advAuto="0"/>
      <p:bldP spid="440" grpId="0" animBg="1" advAuto="0"/>
      <p:bldP spid="443" grpId="0" animBg="1" advAuto="0"/>
      <p:bldP spid="444" grpId="0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/>
          <p:nvPr/>
        </p:nvSpPr>
        <p:spPr>
          <a:xfrm>
            <a:off x="1868598" y="187667"/>
            <a:ext cx="3389202" cy="8569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7200">
                <a:solidFill>
                  <a:srgbClr val="3989DE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100" dirty="0"/>
              <a:t>Introduction</a:t>
            </a:r>
          </a:p>
        </p:txBody>
      </p:sp>
      <p:sp>
        <p:nvSpPr>
          <p:cNvPr id="109" name="Shape 109"/>
          <p:cNvSpPr/>
          <p:nvPr/>
        </p:nvSpPr>
        <p:spPr>
          <a:xfrm>
            <a:off x="4674805" y="2939410"/>
            <a:ext cx="4352" cy="163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7200" y="7200"/>
                  <a:pt x="14400" y="14400"/>
                  <a:pt x="21600" y="21600"/>
                </a:cubicBezTo>
              </a:path>
            </a:pathLst>
          </a:custGeom>
          <a:ln w="25400">
            <a:solidFill>
              <a:srgbClr val="535353"/>
            </a:solidFill>
            <a:miter lim="400000"/>
          </a:ln>
        </p:spPr>
        <p:txBody>
          <a:bodyPr lIns="64291" tIns="32146" rIns="64291" bIns="32146"/>
          <a:lstStyle/>
          <a:p>
            <a:pPr lvl="0"/>
            <a:endParaRPr/>
          </a:p>
        </p:txBody>
      </p:sp>
      <p:pic>
        <p:nvPicPr>
          <p:cNvPr id="98" name="The World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41030" y="1013807"/>
            <a:ext cx="3866466" cy="3869303"/>
          </a:xfrm>
          <a:prstGeom prst="rect">
            <a:avLst/>
          </a:prstGeom>
          <a:ln w="12700">
            <a:miter lim="400000"/>
          </a:ln>
        </p:spPr>
      </p:pic>
      <p:pic>
        <p:nvPicPr>
          <p:cNvPr id="99" name="human stomach copy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80867" y="1260574"/>
            <a:ext cx="1196579" cy="3390306"/>
          </a:xfrm>
          <a:prstGeom prst="rect">
            <a:avLst/>
          </a:prstGeom>
          <a:ln w="12700">
            <a:miter lim="400000"/>
          </a:ln>
        </p:spPr>
      </p:pic>
      <p:sp>
        <p:nvSpPr>
          <p:cNvPr id="100" name="Shape 100"/>
          <p:cNvSpPr/>
          <p:nvPr/>
        </p:nvSpPr>
        <p:spPr>
          <a:xfrm>
            <a:off x="3361749" y="2286000"/>
            <a:ext cx="2310951" cy="1626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14400" b="1"/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10100" dirty="0">
                <a:solidFill>
                  <a:srgbClr val="535353"/>
                </a:solidFill>
              </a:rPr>
              <a:t>50%</a:t>
            </a:r>
          </a:p>
        </p:txBody>
      </p:sp>
      <p:sp>
        <p:nvSpPr>
          <p:cNvPr id="101" name="Shape 101"/>
          <p:cNvSpPr/>
          <p:nvPr/>
        </p:nvSpPr>
        <p:spPr>
          <a:xfrm flipH="1">
            <a:off x="4950880" y="3912402"/>
            <a:ext cx="2651340" cy="152255"/>
          </a:xfrm>
          <a:prstGeom prst="line">
            <a:avLst/>
          </a:prstGeom>
          <a:ln w="101600">
            <a:solidFill>
              <a:srgbClr val="1A0A53"/>
            </a:solidFill>
            <a:miter lim="400000"/>
            <a:headEnd type="stealth"/>
          </a:ln>
        </p:spPr>
        <p:txBody>
          <a:bodyPr lIns="0" tIns="0" rIns="0" bIns="0" anchor="ctr"/>
          <a:lstStyle/>
          <a:p>
            <a:pPr defTabSz="321457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02" name="Shape 102"/>
          <p:cNvSpPr/>
          <p:nvPr/>
        </p:nvSpPr>
        <p:spPr>
          <a:xfrm flipV="1">
            <a:off x="2741029" y="4054076"/>
            <a:ext cx="1768463" cy="213123"/>
          </a:xfrm>
          <a:prstGeom prst="line">
            <a:avLst/>
          </a:prstGeom>
          <a:ln w="101600">
            <a:solidFill>
              <a:srgbClr val="1A0A53"/>
            </a:solidFill>
            <a:miter lim="400000"/>
            <a:headEnd type="stealth"/>
          </a:ln>
        </p:spPr>
        <p:txBody>
          <a:bodyPr lIns="0" tIns="0" rIns="0" bIns="0" anchor="ctr"/>
          <a:lstStyle/>
          <a:p>
            <a:pPr defTabSz="321457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03" name="Shape 103"/>
          <p:cNvSpPr/>
          <p:nvPr/>
        </p:nvSpPr>
        <p:spPr>
          <a:xfrm>
            <a:off x="1674658" y="3962400"/>
            <a:ext cx="737127" cy="533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b="1">
                <a:solidFill>
                  <a:srgbClr val="00CC00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000"/>
              <a:t>85%</a:t>
            </a:r>
          </a:p>
        </p:txBody>
      </p:sp>
      <p:sp>
        <p:nvSpPr>
          <p:cNvPr id="104" name="Shape 104"/>
          <p:cNvSpPr/>
          <p:nvPr/>
        </p:nvSpPr>
        <p:spPr>
          <a:xfrm>
            <a:off x="6865093" y="3048000"/>
            <a:ext cx="737127" cy="533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b="1">
                <a:solidFill>
                  <a:srgbClr val="FF2600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000" dirty="0"/>
              <a:t>15%</a:t>
            </a:r>
          </a:p>
        </p:txBody>
      </p:sp>
      <p:pic>
        <p:nvPicPr>
          <p:cNvPr id="105" name="dropped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656582" y="4496196"/>
            <a:ext cx="1410334" cy="1359584"/>
          </a:xfrm>
          <a:prstGeom prst="rect">
            <a:avLst/>
          </a:prstGeom>
          <a:ln w="12700">
            <a:miter lim="400000"/>
          </a:ln>
        </p:spPr>
      </p:pic>
      <p:sp>
        <p:nvSpPr>
          <p:cNvPr id="106" name="Shape 106"/>
          <p:cNvSpPr/>
          <p:nvPr/>
        </p:nvSpPr>
        <p:spPr>
          <a:xfrm>
            <a:off x="708421" y="4374505"/>
            <a:ext cx="2339579" cy="9954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7" tIns="35717" rIns="35717" bIns="35717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 dirty="0">
                <a:solidFill>
                  <a:srgbClr val="535353"/>
                </a:solidFill>
              </a:rPr>
              <a:t>Asymptomatic infection</a:t>
            </a:r>
          </a:p>
        </p:txBody>
      </p:sp>
      <p:pic>
        <p:nvPicPr>
          <p:cNvPr id="107" name="droppedImage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362315" y="3109167"/>
            <a:ext cx="1582167" cy="1606471"/>
          </a:xfrm>
          <a:prstGeom prst="rect">
            <a:avLst/>
          </a:prstGeom>
          <a:ln w="12700">
            <a:miter lim="400000"/>
          </a:ln>
        </p:spPr>
      </p:pic>
      <p:sp>
        <p:nvSpPr>
          <p:cNvPr id="108" name="Shape 108"/>
          <p:cNvSpPr/>
          <p:nvPr/>
        </p:nvSpPr>
        <p:spPr>
          <a:xfrm>
            <a:off x="5672700" y="4560145"/>
            <a:ext cx="2902148" cy="1457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7" tIns="35717" rIns="35717" bIns="35717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 dirty="0">
                <a:solidFill>
                  <a:srgbClr val="535353"/>
                </a:solidFill>
              </a:rPr>
              <a:t>Peptic ulcers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 dirty="0">
                <a:solidFill>
                  <a:srgbClr val="535353"/>
                </a:solidFill>
              </a:rPr>
              <a:t>MALT lymphoma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 dirty="0">
                <a:solidFill>
                  <a:srgbClr val="535353"/>
                </a:solidFill>
              </a:rPr>
              <a:t>Adenocarcinoma</a:t>
            </a:r>
          </a:p>
        </p:txBody>
      </p:sp>
    </p:spTree>
    <p:extLst>
      <p:ext uri="{BB962C8B-B14F-4D97-AF65-F5344CB8AC3E}">
        <p14:creationId xmlns:p14="http://schemas.microsoft.com/office/powerpoint/2010/main" val="3752362102"/>
      </p:ext>
    </p:extLst>
  </p:cSld>
  <p:clrMapOvr>
    <a:masterClrMapping/>
  </p:clrMapOvr>
  <p:transition>
    <p:dissolv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8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8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8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6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7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7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25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7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7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75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7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 animBg="1" advAuto="0"/>
      <p:bldP spid="99" grpId="0" animBg="1" advAuto="0"/>
      <p:bldP spid="100" grpId="0" animBg="1" advAuto="0"/>
      <p:bldP spid="101" grpId="0" animBg="1" advAuto="0"/>
      <p:bldP spid="102" grpId="0" animBg="1" advAuto="0"/>
      <p:bldP spid="103" grpId="0" animBg="1" advAuto="0"/>
      <p:bldP spid="104" grpId="0" animBg="1" advAuto="0"/>
      <p:bldP spid="105" grpId="0" animBg="1" advAuto="0"/>
      <p:bldP spid="106" grpId="0" animBg="1" advAuto="0"/>
      <p:bldP spid="107" grpId="0" animBg="1" advAuto="0"/>
      <p:bldP spid="108" grpId="0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/>
          <p:nvPr/>
        </p:nvSpPr>
        <p:spPr>
          <a:xfrm>
            <a:off x="1944798" y="286038"/>
            <a:ext cx="3389202" cy="8569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7200">
                <a:solidFill>
                  <a:srgbClr val="3989DE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100" dirty="0"/>
              <a:t>Introduction</a:t>
            </a:r>
          </a:p>
        </p:txBody>
      </p:sp>
      <p:sp>
        <p:nvSpPr>
          <p:cNvPr id="113" name="Shape 113"/>
          <p:cNvSpPr/>
          <p:nvPr/>
        </p:nvSpPr>
        <p:spPr>
          <a:xfrm>
            <a:off x="3759677" y="1242890"/>
            <a:ext cx="1493701" cy="764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6400" b="1"/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4500">
                <a:solidFill>
                  <a:srgbClr val="535353"/>
                </a:solidFill>
              </a:rPr>
              <a:t>WHY?</a:t>
            </a:r>
          </a:p>
        </p:txBody>
      </p:sp>
      <p:pic>
        <p:nvPicPr>
          <p:cNvPr id="114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37805" y="3869263"/>
            <a:ext cx="4262569" cy="2571750"/>
          </a:xfrm>
          <a:prstGeom prst="rect">
            <a:avLst/>
          </a:prstGeom>
          <a:ln w="12700">
            <a:miter lim="400000"/>
          </a:ln>
        </p:spPr>
      </p:pic>
      <p:sp>
        <p:nvSpPr>
          <p:cNvPr id="115" name="Shape 115"/>
          <p:cNvSpPr/>
          <p:nvPr/>
        </p:nvSpPr>
        <p:spPr>
          <a:xfrm>
            <a:off x="1832836" y="2519656"/>
            <a:ext cx="6006930" cy="13186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700" b="1">
                <a:solidFill>
                  <a:srgbClr val="535353"/>
                </a:solidFill>
              </a:rPr>
              <a:t>CagA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D95000"/>
                </a:solidFill>
              </a:rPr>
              <a:t>Cytotoxin-associated gene A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700" i="1">
                <a:solidFill>
                  <a:srgbClr val="444444"/>
                </a:solidFill>
              </a:rPr>
              <a:t>Helicobacter pylori</a:t>
            </a:r>
            <a:r>
              <a:rPr sz="2700">
                <a:solidFill>
                  <a:srgbClr val="444444"/>
                </a:solidFill>
              </a:rPr>
              <a:t>’s main virulence factor</a:t>
            </a:r>
          </a:p>
        </p:txBody>
      </p:sp>
      <p:sp>
        <p:nvSpPr>
          <p:cNvPr id="116" name="Shape 116"/>
          <p:cNvSpPr/>
          <p:nvPr/>
        </p:nvSpPr>
        <p:spPr>
          <a:xfrm>
            <a:off x="534785" y="1974454"/>
            <a:ext cx="8631666" cy="533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 i="1">
                <a:solidFill>
                  <a:srgbClr val="535353"/>
                </a:solidFill>
              </a:rPr>
              <a:t>H. pylori’</a:t>
            </a:r>
            <a:r>
              <a:rPr sz="3000">
                <a:solidFill>
                  <a:srgbClr val="535353"/>
                </a:solidFill>
              </a:rPr>
              <a:t>s pathogenicity islands </a:t>
            </a:r>
            <a:r>
              <a:rPr sz="2500">
                <a:solidFill>
                  <a:srgbClr val="535353"/>
                </a:solidFill>
              </a:rPr>
              <a:t>(VacA, CagA,  HtrA, OipA...)</a:t>
            </a:r>
          </a:p>
        </p:txBody>
      </p:sp>
    </p:spTree>
    <p:extLst>
      <p:ext uri="{BB962C8B-B14F-4D97-AF65-F5344CB8AC3E}">
        <p14:creationId xmlns:p14="http://schemas.microsoft.com/office/powerpoint/2010/main" val="3832951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xmlns:p14="http://schemas.microsoft.com/office/powerpoint/2010/main" spd="slow" advClick="1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 animBg="1" advAuto="0"/>
      <p:bldP spid="115" grpId="0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/>
          <p:nvPr/>
        </p:nvSpPr>
        <p:spPr>
          <a:xfrm>
            <a:off x="1868598" y="304800"/>
            <a:ext cx="3389202" cy="8569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7200">
                <a:solidFill>
                  <a:srgbClr val="3989DE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100" dirty="0"/>
              <a:t>Introduction</a:t>
            </a:r>
          </a:p>
        </p:txBody>
      </p:sp>
      <p:sp>
        <p:nvSpPr>
          <p:cNvPr id="120" name="Shape 120"/>
          <p:cNvSpPr/>
          <p:nvPr/>
        </p:nvSpPr>
        <p:spPr>
          <a:xfrm>
            <a:off x="292587" y="1321594"/>
            <a:ext cx="8849321" cy="6072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7" tIns="35717" rIns="35717" bIns="35717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500" b="1">
                <a:solidFill>
                  <a:srgbClr val="535353"/>
                </a:solidFill>
              </a:rPr>
              <a:t>Then... what if I have </a:t>
            </a:r>
            <a:r>
              <a:rPr sz="3500" b="1" i="1">
                <a:solidFill>
                  <a:srgbClr val="535353"/>
                </a:solidFill>
              </a:rPr>
              <a:t>H. pylori</a:t>
            </a:r>
            <a:r>
              <a:rPr sz="3500" b="1">
                <a:solidFill>
                  <a:srgbClr val="535353"/>
                </a:solidFill>
              </a:rPr>
              <a:t>?</a:t>
            </a:r>
          </a:p>
        </p:txBody>
      </p:sp>
      <p:sp>
        <p:nvSpPr>
          <p:cNvPr id="121" name="Shape 121"/>
          <p:cNvSpPr/>
          <p:nvPr/>
        </p:nvSpPr>
        <p:spPr>
          <a:xfrm>
            <a:off x="750094" y="2262004"/>
            <a:ext cx="7938492" cy="333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7" tIns="35717" rIns="35717" bIns="35717" anchor="ctr">
            <a:spAutoFit/>
          </a:bodyPr>
          <a:lstStyle/>
          <a:p>
            <a:pPr defTabSz="321457">
              <a:defRPr sz="1800">
                <a:solidFill>
                  <a:srgbClr val="000000"/>
                </a:solidFill>
              </a:defRPr>
            </a:pPr>
            <a:r>
              <a:rPr sz="1700">
                <a:latin typeface="Gill Sans"/>
                <a:ea typeface="Gill Sans"/>
                <a:cs typeface="Gill Sans"/>
                <a:sym typeface="Gill Sans"/>
              </a:rPr>
              <a:t>The standard treatment to eradicate </a:t>
            </a:r>
            <a:r>
              <a:rPr sz="1700" i="1">
                <a:latin typeface="Gill Sans"/>
                <a:ea typeface="Gill Sans"/>
                <a:cs typeface="Gill Sans"/>
                <a:sym typeface="Gill Sans"/>
              </a:rPr>
              <a:t>H. pylori</a:t>
            </a:r>
            <a:r>
              <a:rPr sz="1700">
                <a:latin typeface="Gill Sans"/>
                <a:ea typeface="Gill Sans"/>
                <a:cs typeface="Gill Sans"/>
                <a:sym typeface="Gill Sans"/>
              </a:rPr>
              <a:t> is the one week “triple therapy”</a:t>
            </a:r>
          </a:p>
        </p:txBody>
      </p:sp>
      <p:sp>
        <p:nvSpPr>
          <p:cNvPr id="122" name="Shape 122"/>
          <p:cNvSpPr/>
          <p:nvPr/>
        </p:nvSpPr>
        <p:spPr>
          <a:xfrm>
            <a:off x="1377177" y="2931270"/>
            <a:ext cx="4211448" cy="9954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429DFF"/>
                </a:solidFill>
              </a:rPr>
              <a:t>PROTON PUMP INHIBITOR</a:t>
            </a: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535353"/>
                </a:solidFill>
              </a:rPr>
              <a:t>Omeprazole</a:t>
            </a:r>
          </a:p>
        </p:txBody>
      </p:sp>
      <p:sp>
        <p:nvSpPr>
          <p:cNvPr id="123" name="Shape 123"/>
          <p:cNvSpPr/>
          <p:nvPr/>
        </p:nvSpPr>
        <p:spPr>
          <a:xfrm>
            <a:off x="1375172" y="4056411"/>
            <a:ext cx="4804684" cy="9954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429DFF"/>
                </a:solidFill>
              </a:rPr>
              <a:t>Antibiotics</a:t>
            </a: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535353"/>
                </a:solidFill>
              </a:rPr>
              <a:t>Clarithromycin and amoxicillin</a:t>
            </a:r>
          </a:p>
        </p:txBody>
      </p:sp>
      <p:pic>
        <p:nvPicPr>
          <p:cNvPr id="124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73623" y="3964781"/>
            <a:ext cx="973737" cy="25444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" name="dropped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41663" y="2943938"/>
            <a:ext cx="1614112" cy="1407453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Shape 126"/>
          <p:cNvSpPr/>
          <p:nvPr/>
        </p:nvSpPr>
        <p:spPr>
          <a:xfrm>
            <a:off x="6335962" y="3233540"/>
            <a:ext cx="1298241" cy="533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1500" dirty="0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Let’s eliminate </a:t>
            </a:r>
          </a:p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1500" dirty="0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the bug!</a:t>
            </a:r>
          </a:p>
        </p:txBody>
      </p:sp>
    </p:spTree>
    <p:extLst>
      <p:ext uri="{BB962C8B-B14F-4D97-AF65-F5344CB8AC3E}">
        <p14:creationId xmlns:p14="http://schemas.microsoft.com/office/powerpoint/2010/main" val="2691277149"/>
      </p:ext>
    </p:extLst>
  </p:cSld>
  <p:clrMapOvr>
    <a:masterClrMapping/>
  </p:clrMapOvr>
  <p:transition spd="med">
    <p:dissolv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" grpId="0" animBg="1" advAuto="0"/>
      <p:bldP spid="123" grpId="0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/>
          <p:nvPr/>
        </p:nvSpPr>
        <p:spPr>
          <a:xfrm>
            <a:off x="1944798" y="286038"/>
            <a:ext cx="3389202" cy="8569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7200">
                <a:solidFill>
                  <a:srgbClr val="3989DE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100" dirty="0"/>
              <a:t>Introduction</a:t>
            </a:r>
          </a:p>
        </p:txBody>
      </p:sp>
      <p:sp>
        <p:nvSpPr>
          <p:cNvPr id="130" name="Shape 130"/>
          <p:cNvSpPr/>
          <p:nvPr/>
        </p:nvSpPr>
        <p:spPr>
          <a:xfrm>
            <a:off x="140782" y="2580680"/>
            <a:ext cx="8849321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7" tIns="35717" rIns="35717" bIns="35717" anchor="ctr">
            <a:spAutoFit/>
          </a:bodyPr>
          <a:lstStyle/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3500" b="1" dirty="0">
                <a:solidFill>
                  <a:srgbClr val="535353"/>
                </a:solidFill>
              </a:rPr>
              <a:t>But... Is it a good idea to wipe out </a:t>
            </a:r>
          </a:p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3500" b="1" dirty="0">
                <a:solidFill>
                  <a:srgbClr val="535353"/>
                </a:solidFill>
              </a:rPr>
              <a:t>all the </a:t>
            </a:r>
            <a:r>
              <a:rPr sz="3500" b="1" i="1" dirty="0">
                <a:solidFill>
                  <a:srgbClr val="535353"/>
                </a:solidFill>
              </a:rPr>
              <a:t>Helicobacter</a:t>
            </a:r>
            <a:r>
              <a:rPr sz="3500" b="1" dirty="0">
                <a:solidFill>
                  <a:srgbClr val="535353"/>
                </a:solidFill>
              </a:rPr>
              <a:t> strains?</a:t>
            </a:r>
          </a:p>
        </p:txBody>
      </p:sp>
    </p:spTree>
    <p:extLst>
      <p:ext uri="{BB962C8B-B14F-4D97-AF65-F5344CB8AC3E}">
        <p14:creationId xmlns:p14="http://schemas.microsoft.com/office/powerpoint/2010/main" val="2256155390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/>
          <p:nvPr/>
        </p:nvSpPr>
        <p:spPr>
          <a:xfrm>
            <a:off x="1868598" y="304800"/>
            <a:ext cx="3389202" cy="8569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7200">
                <a:solidFill>
                  <a:srgbClr val="3989DE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100" dirty="0"/>
              <a:t>Introduction</a:t>
            </a:r>
          </a:p>
        </p:txBody>
      </p:sp>
      <p:sp>
        <p:nvSpPr>
          <p:cNvPr id="134" name="Shape 134"/>
          <p:cNvSpPr/>
          <p:nvPr/>
        </p:nvSpPr>
        <p:spPr>
          <a:xfrm>
            <a:off x="292587" y="1053703"/>
            <a:ext cx="8849321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7" tIns="35717" rIns="35717" bIns="35717" anchor="ctr">
            <a:spAutoFit/>
          </a:bodyPr>
          <a:lstStyle/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3500" b="1" dirty="0">
                <a:solidFill>
                  <a:srgbClr val="535353"/>
                </a:solidFill>
              </a:rPr>
              <a:t>Can </a:t>
            </a:r>
            <a:r>
              <a:rPr sz="3500" b="1" i="1" dirty="0">
                <a:solidFill>
                  <a:srgbClr val="535353"/>
                </a:solidFill>
              </a:rPr>
              <a:t>H. pylori</a:t>
            </a:r>
            <a:r>
              <a:rPr sz="3500" b="1" dirty="0">
                <a:solidFill>
                  <a:srgbClr val="535353"/>
                </a:solidFill>
              </a:rPr>
              <a:t> exert any </a:t>
            </a:r>
          </a:p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3500" b="1" dirty="0">
                <a:solidFill>
                  <a:srgbClr val="535353"/>
                </a:solidFill>
              </a:rPr>
              <a:t>health benefits?</a:t>
            </a:r>
          </a:p>
        </p:txBody>
      </p:sp>
      <p:sp>
        <p:nvSpPr>
          <p:cNvPr id="135" name="Shape 135"/>
          <p:cNvSpPr/>
          <p:nvPr/>
        </p:nvSpPr>
        <p:spPr>
          <a:xfrm>
            <a:off x="750094" y="2131199"/>
            <a:ext cx="7938492" cy="5953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7" tIns="35717" rIns="35717" bIns="35717" anchor="ctr">
            <a:spAutoFit/>
          </a:bodyPr>
          <a:lstStyle/>
          <a:p>
            <a:pPr defTabSz="321457">
              <a:defRPr sz="1800">
                <a:solidFill>
                  <a:srgbClr val="000000"/>
                </a:solidFill>
              </a:defRPr>
            </a:pPr>
            <a:r>
              <a:rPr sz="1700">
                <a:latin typeface="Gill Sans"/>
                <a:ea typeface="Gill Sans"/>
                <a:cs typeface="Gill Sans"/>
                <a:sym typeface="Gill Sans"/>
              </a:rPr>
              <a:t>We hypothesized that gastric colonization with </a:t>
            </a:r>
            <a:r>
              <a:rPr sz="1700" i="1">
                <a:latin typeface="Gill Sans"/>
                <a:ea typeface="Gill Sans"/>
                <a:cs typeface="Gill Sans"/>
                <a:sym typeface="Gill Sans"/>
              </a:rPr>
              <a:t>H. pylori</a:t>
            </a:r>
            <a:r>
              <a:rPr sz="1700">
                <a:latin typeface="Gill Sans"/>
                <a:ea typeface="Gill Sans"/>
                <a:cs typeface="Gill Sans"/>
                <a:sym typeface="Gill Sans"/>
              </a:rPr>
              <a:t> strains differing in cagA status exert distinct effects on metabolic and inflammatory phenotypes.</a:t>
            </a:r>
          </a:p>
        </p:txBody>
      </p:sp>
      <p:sp>
        <p:nvSpPr>
          <p:cNvPr id="136" name="Shape 136"/>
          <p:cNvSpPr/>
          <p:nvPr/>
        </p:nvSpPr>
        <p:spPr>
          <a:xfrm>
            <a:off x="588662" y="6161524"/>
            <a:ext cx="8268891" cy="4106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7" tIns="35717" rIns="35717" bIns="35717" anchor="ctr">
            <a:spAutoFit/>
          </a:bodyPr>
          <a:lstStyle/>
          <a:p>
            <a:pPr marR="321457" defTabSz="321457">
              <a:defRPr sz="1800">
                <a:solidFill>
                  <a:srgbClr val="000000"/>
                </a:solidFill>
              </a:defRPr>
            </a:pPr>
            <a:r>
              <a:rPr sz="1100" b="1">
                <a:latin typeface="Helvetica"/>
                <a:ea typeface="Helvetica"/>
                <a:cs typeface="Helvetica"/>
                <a:sym typeface="Helvetica"/>
              </a:rPr>
              <a:t>Bassaganya-Riera, J., et al.</a:t>
            </a:r>
            <a:r>
              <a:rPr sz="1100">
                <a:latin typeface="Helvetica"/>
                <a:ea typeface="Helvetica"/>
                <a:cs typeface="Helvetica"/>
                <a:sym typeface="Helvetica"/>
              </a:rPr>
              <a:t> (2012). "Helicobacter pylori colonization ameliorates glucose homeostasis in mice through a PPAR gamma-dependent mechanism." </a:t>
            </a:r>
            <a:r>
              <a:rPr sz="1100" u="sng">
                <a:latin typeface="Helvetica"/>
                <a:ea typeface="Helvetica"/>
                <a:cs typeface="Helvetica"/>
                <a:sym typeface="Helvetica"/>
              </a:rPr>
              <a:t>PLoS One</a:t>
            </a:r>
            <a:r>
              <a:rPr sz="110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100" b="1">
                <a:latin typeface="Helvetica"/>
                <a:ea typeface="Helvetica"/>
                <a:cs typeface="Helvetica"/>
                <a:sym typeface="Helvetica"/>
              </a:rPr>
              <a:t>7</a:t>
            </a:r>
            <a:r>
              <a:rPr sz="1100">
                <a:latin typeface="Helvetica"/>
                <a:ea typeface="Helvetica"/>
                <a:cs typeface="Helvetica"/>
                <a:sym typeface="Helvetica"/>
              </a:rPr>
              <a:t>(11): e50069.</a:t>
            </a:r>
          </a:p>
        </p:txBody>
      </p:sp>
      <p:pic>
        <p:nvPicPr>
          <p:cNvPr id="137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6883" y="3166286"/>
            <a:ext cx="3411141" cy="2593363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Shape 138"/>
          <p:cNvSpPr/>
          <p:nvPr/>
        </p:nvSpPr>
        <p:spPr>
          <a:xfrm>
            <a:off x="5054203" y="3393887"/>
            <a:ext cx="72132" cy="1952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pPr defTabSz="321457">
              <a:defRPr sz="1800">
                <a:solidFill>
                  <a:srgbClr val="000000"/>
                </a:solidFill>
              </a:defRPr>
            </a:pPr>
            <a:endParaRPr sz="800">
              <a:latin typeface="Times Roman"/>
              <a:ea typeface="Times Roman"/>
              <a:cs typeface="Times Roman"/>
              <a:sym typeface="Times Roman"/>
            </a:endParaRPr>
          </a:p>
        </p:txBody>
      </p:sp>
      <p:pic>
        <p:nvPicPr>
          <p:cNvPr id="139" name="GTTresults.jpg"/>
          <p:cNvPicPr/>
          <p:nvPr/>
        </p:nvPicPr>
        <p:blipFill>
          <a:blip r:embed="rId3">
            <a:extLst/>
          </a:blip>
          <a:srcRect l="1623" t="50874" r="49138" b="1430"/>
          <a:stretch>
            <a:fillRect/>
          </a:stretch>
        </p:blipFill>
        <p:spPr>
          <a:xfrm>
            <a:off x="4366617" y="3178969"/>
            <a:ext cx="4411266" cy="267890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267800385"/>
      </p:ext>
    </p:extLst>
  </p:cSld>
  <p:clrMapOvr>
    <a:masterClrMapping/>
  </p:clrMapOvr>
  <p:transition spd="med">
    <p:dissolv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5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" grpId="0" animBg="1" advAuto="0"/>
      <p:bldP spid="136" grpId="0" animBg="1" advAuto="0"/>
      <p:bldP spid="137" grpId="0" animBg="1" advAuto="0"/>
      <p:bldP spid="139" grpId="0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/>
          <p:nvPr/>
        </p:nvSpPr>
        <p:spPr>
          <a:xfrm>
            <a:off x="792649" y="241529"/>
            <a:ext cx="8331399" cy="749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7" tIns="35717" rIns="35717" bIns="35717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3989DE"/>
                </a:solidFill>
              </a:rPr>
              <a:t>The </a:t>
            </a:r>
            <a:r>
              <a:rPr sz="4400" i="1">
                <a:solidFill>
                  <a:srgbClr val="3989DE"/>
                </a:solidFill>
              </a:rPr>
              <a:t>H. pylori</a:t>
            </a:r>
            <a:r>
              <a:rPr sz="4400">
                <a:solidFill>
                  <a:srgbClr val="3989DE"/>
                </a:solidFill>
              </a:rPr>
              <a:t> computational model</a:t>
            </a:r>
          </a:p>
        </p:txBody>
      </p:sp>
      <p:pic>
        <p:nvPicPr>
          <p:cNvPr id="143" name="Figure 1.tif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64773" y="1127656"/>
            <a:ext cx="6106648" cy="5006400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Shape 144"/>
          <p:cNvSpPr/>
          <p:nvPr/>
        </p:nvSpPr>
        <p:spPr>
          <a:xfrm>
            <a:off x="4520100" y="4489798"/>
            <a:ext cx="2225854" cy="1611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535353"/>
                </a:solidFill>
              </a:rPr>
              <a:t>24 species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535353"/>
                </a:solidFill>
              </a:rPr>
              <a:t>43 reactions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535353"/>
                </a:solidFill>
              </a:rPr>
              <a:t>4 compartments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535353"/>
                </a:solidFill>
              </a:rPr>
              <a:t>19 ODEs</a:t>
            </a:r>
          </a:p>
        </p:txBody>
      </p:sp>
    </p:spTree>
    <p:extLst>
      <p:ext uri="{BB962C8B-B14F-4D97-AF65-F5344CB8AC3E}">
        <p14:creationId xmlns:p14="http://schemas.microsoft.com/office/powerpoint/2010/main" val="2185561278"/>
      </p:ext>
    </p:extLst>
  </p:cSld>
  <p:clrMapOvr>
    <a:masterClrMapping/>
  </p:clrMapOvr>
  <p:transition spd="med">
    <p:dissolv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" grpId="0" animBg="1" advAuto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23815</TotalTime>
  <Words>850</Words>
  <Application>Microsoft Office PowerPoint</Application>
  <PresentationFormat>On-screen Show (4:3)</PresentationFormat>
  <Paragraphs>153</Paragraphs>
  <Slides>31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PowerPoint Presentation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VBI Immunology Research Thrust</dc:title>
  <dc:creator>Josep Bassaganya-Riera</dc:creator>
  <cp:lastModifiedBy>Jim Walke</cp:lastModifiedBy>
  <cp:revision>288</cp:revision>
  <cp:lastPrinted>2012-10-24T13:36:02Z</cp:lastPrinted>
  <dcterms:created xsi:type="dcterms:W3CDTF">2014-01-31T18:47:29Z</dcterms:created>
  <dcterms:modified xsi:type="dcterms:W3CDTF">2014-06-10T18:02:42Z</dcterms:modified>
</cp:coreProperties>
</file>